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8" r:id="rId1"/>
  </p:sldMasterIdLst>
  <p:notesMasterIdLst>
    <p:notesMasterId r:id="rId19"/>
  </p:notesMasterIdLst>
  <p:sldIdLst>
    <p:sldId id="256" r:id="rId2"/>
    <p:sldId id="257" r:id="rId3"/>
    <p:sldId id="258" r:id="rId4"/>
    <p:sldId id="259" r:id="rId5"/>
    <p:sldId id="260" r:id="rId6"/>
    <p:sldId id="261" r:id="rId7"/>
    <p:sldId id="273" r:id="rId8"/>
    <p:sldId id="274" r:id="rId9"/>
    <p:sldId id="264" r:id="rId10"/>
    <p:sldId id="265" r:id="rId11"/>
    <p:sldId id="266" r:id="rId12"/>
    <p:sldId id="267" r:id="rId13"/>
    <p:sldId id="275" r:id="rId14"/>
    <p:sldId id="276" r:id="rId15"/>
    <p:sldId id="277" r:id="rId16"/>
    <p:sldId id="278" r:id="rId17"/>
    <p:sldId id="279" r:id="rId18"/>
  </p:sldIdLst>
  <p:sldSz cx="9144000" cy="5143500" type="screen16x9"/>
  <p:notesSz cx="6858000" cy="9144000"/>
  <p:embeddedFontLst>
    <p:embeddedFont>
      <p:font typeface="Calibri Light" panose="020F0302020204030204"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0CABAA-4A3C-4EAE-A559-96FB0F62352A}">
  <a:tblStyle styleId="{CC0CABAA-4A3C-4EAE-A559-96FB0F6235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98" autoAdjust="0"/>
  </p:normalViewPr>
  <p:slideViewPr>
    <p:cSldViewPr snapToGrid="0">
      <p:cViewPr varScale="1">
        <p:scale>
          <a:sx n="114" d="100"/>
          <a:sy n="114" d="100"/>
        </p:scale>
        <p:origin x="152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21607248b2_1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21607248b2_1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Hannah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17ce6c3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217ce6c3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Kacie</a:t>
            </a: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Briefly go over the social media campaign plan you designed for the company. What were your goals? How did you expect to reach those goals? What social media channels are you going to utilize and how? Who is your intended audience?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17ce6c3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17ce6c3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Kacie</a:t>
            </a: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Briefly go over the social media campaign plan you designed for the company. What were your goals? How did you expect to reach those goals? What social media channels are you going to utilize and how? Who is your intended audience?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17ce6c37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17ce6c37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Amanda</a:t>
            </a: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Briefly go over the social media campaign plan you designed for the company. What were your goals? How did you expect to reach those goals? What social media channels are you going to utilize and how? Who is your intended audience?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17ce6c37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17ce6c37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Amanda</a:t>
            </a:r>
            <a:endParaRPr dirty="0"/>
          </a:p>
        </p:txBody>
      </p:sp>
    </p:spTree>
    <p:extLst>
      <p:ext uri="{BB962C8B-B14F-4D97-AF65-F5344CB8AC3E}">
        <p14:creationId xmlns:p14="http://schemas.microsoft.com/office/powerpoint/2010/main" val="61591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17ce6c37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17ce6c37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Hannah</a:t>
            </a:r>
            <a:endParaRPr dirty="0"/>
          </a:p>
        </p:txBody>
      </p:sp>
    </p:spTree>
    <p:extLst>
      <p:ext uri="{BB962C8B-B14F-4D97-AF65-F5344CB8AC3E}">
        <p14:creationId xmlns:p14="http://schemas.microsoft.com/office/powerpoint/2010/main" val="3231433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17ce6c37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17ce6c37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Charlotte</a:t>
            </a:r>
            <a:endParaRPr dirty="0"/>
          </a:p>
        </p:txBody>
      </p:sp>
    </p:spTree>
    <p:extLst>
      <p:ext uri="{BB962C8B-B14F-4D97-AF65-F5344CB8AC3E}">
        <p14:creationId xmlns:p14="http://schemas.microsoft.com/office/powerpoint/2010/main" val="94451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17ce6c37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17ce6c37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Kacie</a:t>
            </a:r>
            <a:endParaRPr dirty="0"/>
          </a:p>
        </p:txBody>
      </p:sp>
    </p:spTree>
    <p:extLst>
      <p:ext uri="{BB962C8B-B14F-4D97-AF65-F5344CB8AC3E}">
        <p14:creationId xmlns:p14="http://schemas.microsoft.com/office/powerpoint/2010/main" val="19097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17ce6c37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17ce6c37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Briefly go over the social media campaign plan you designed for the company. What were your goals? How did you expect to reach those goals? What social media channels are you going to utilize and how? Who is your intended audience?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a:t>Amanda</a:t>
            </a:r>
            <a:endParaRPr/>
          </a:p>
        </p:txBody>
      </p:sp>
    </p:spTree>
    <p:extLst>
      <p:ext uri="{BB962C8B-B14F-4D97-AF65-F5344CB8AC3E}">
        <p14:creationId xmlns:p14="http://schemas.microsoft.com/office/powerpoint/2010/main" val="131455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1607248b2_1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21607248b2_1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Hannah</a:t>
            </a: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the introduction should introduce the company you selected. You should tell us a little about the company and pull from the company profile you completed. You should state what social media presence the company currently has. You should introduce each member of the group.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2165f7c0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2165f7c0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Kacie</a:t>
            </a: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the introduction should introduce the company you selected. You should tell us a little about the company and pull from the company profile you completed. You should state what social media presence the company currently has. You should introduce each member of the group.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2165f7c0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2165f7c0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-Kacie</a:t>
            </a:r>
          </a:p>
          <a:p>
            <a:pPr marL="0" lvl="0" indent="0" algn="l" rtl="0">
              <a:spcBef>
                <a:spcPts val="0"/>
              </a:spcBef>
              <a:spcAft>
                <a:spcPts val="0"/>
              </a:spcAft>
              <a:buNone/>
            </a:pPr>
            <a:r>
              <a:rPr lang="en-US" sz="1200" dirty="0"/>
              <a:t>-Hannah</a:t>
            </a:r>
          </a:p>
          <a:p>
            <a:pPr marL="0" lvl="0" indent="0" algn="l" rtl="0">
              <a:spcBef>
                <a:spcPts val="0"/>
              </a:spcBef>
              <a:spcAft>
                <a:spcPts val="0"/>
              </a:spcAft>
              <a:buNone/>
            </a:pPr>
            <a:r>
              <a:rPr lang="en-US" sz="1200" dirty="0"/>
              <a:t>-Amanda</a:t>
            </a:r>
          </a:p>
          <a:p>
            <a:pPr marL="0" lvl="0" indent="0" algn="l" rtl="0">
              <a:spcBef>
                <a:spcPts val="0"/>
              </a:spcBef>
              <a:spcAft>
                <a:spcPts val="0"/>
              </a:spcAft>
              <a:buNone/>
            </a:pPr>
            <a:r>
              <a:rPr lang="en-US" sz="1200" dirty="0"/>
              <a:t>-Charlotte </a:t>
            </a:r>
            <a:endParaRPr lang="en"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the introduction should introduce the company you selected. You should tell us a little about the company and pull from the company profile you completed. You should state what social media presence the company currently has. You should introduce each member of the group. </a:t>
            </a:r>
            <a:endParaRPr sz="12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2165f7c05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2165f7c05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-Kacie</a:t>
            </a: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-Hannah</a:t>
            </a: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the introduction should introduce the company you selected. You should tell us a little about the company and pull from the company profile you completed. You should state what social media presence the company currently has. You should introduce each member of the group. </a:t>
            </a:r>
            <a:endParaRPr sz="12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2165f7c05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2165f7c05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Amanda</a:t>
            </a:r>
          </a:p>
        </p:txBody>
      </p:sp>
    </p:spTree>
    <p:extLst>
      <p:ext uri="{BB962C8B-B14F-4D97-AF65-F5344CB8AC3E}">
        <p14:creationId xmlns:p14="http://schemas.microsoft.com/office/powerpoint/2010/main" val="192725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2165f7c05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2165f7c05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Charlotte</a:t>
            </a:r>
          </a:p>
        </p:txBody>
      </p:sp>
    </p:spTree>
    <p:extLst>
      <p:ext uri="{BB962C8B-B14F-4D97-AF65-F5344CB8AC3E}">
        <p14:creationId xmlns:p14="http://schemas.microsoft.com/office/powerpoint/2010/main" val="30219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1607248b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21607248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Hannah</a:t>
            </a: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Briefly go over the social media campaign plan you designed for the company. What were your goals? How did you expect to reach those goals? What social media channels are you going to utilize and how? Who is your intended audience?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chemeClr val="tx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923F103-BC34-4FE4-A40E-EDDEECFDA5D0}" type="datetimeFigureOut">
              <a:rPr lang="en-US" smtClean="0"/>
              <a:pPr/>
              <a:t>4/11/2022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754389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4/11/2022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289832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4/11/2022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646695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2726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4/11/2022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786529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4/11/2022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154074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4/11/2022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94313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tx2">
                    <a:lumMod val="7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4/11/2022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277652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4/11/2022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11460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4/11/2022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849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4/11/2022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26455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3998214"/>
          </a:xfrm>
          <a:solidFill>
            <a:schemeClr val="tx2"/>
          </a:solidFill>
        </p:spPr>
        <p:txBody>
          <a:bodyPr anchor="t"/>
          <a:lstStyle>
            <a:lvl1pPr marL="0" indent="0" algn="ctr">
              <a:spcBef>
                <a:spcPts val="600"/>
              </a:spcBef>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Date Placeholder 8"/>
          <p:cNvSpPr>
            <a:spLocks noGrp="1"/>
          </p:cNvSpPr>
          <p:nvPr>
            <p:ph type="dt" sz="half" idx="10"/>
          </p:nvPr>
        </p:nvSpPr>
        <p:spPr/>
        <p:txBody>
          <a:bodyPr/>
          <a:lstStyle/>
          <a:p>
            <a:fld id="{35E72C73-2D91-4E12-BA25-F0AA0C03599B}" type="datetimeFigureOut">
              <a:rPr lang="en-US" smtClean="0"/>
              <a:t>4/11/2022</a:t>
            </a:fld>
            <a:endParaRPr lang="en-US" dirty="0"/>
          </a:p>
        </p:txBody>
      </p:sp>
      <p:sp>
        <p:nvSpPr>
          <p:cNvPr id="10" name="Footer Placeholder 9"/>
          <p:cNvSpPr>
            <a:spLocks noGrp="1"/>
          </p:cNvSpPr>
          <p:nvPr>
            <p:ph type="ftr" sz="quarter" idx="11"/>
          </p:nvPr>
        </p:nvSpPr>
        <p:spPr/>
        <p:txBody>
          <a:bodyPr/>
          <a:lstStyle/>
          <a:p>
            <a:r>
              <a:rPr lang="en-US"/>
              <a:t>
              </a:t>
            </a:r>
            <a:endParaRPr lang="en-US" dirty="0"/>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16857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fld id="{2BE451C3-0FF4-47C4-B829-773ADF60F88C}" type="datetimeFigureOut">
              <a:rPr lang="en-US" smtClean="0"/>
              <a:t>4/11/2022</a:t>
            </a:fld>
            <a:endParaRPr lang="en-US" dirty="0"/>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tx1">
                    <a:alpha val="20000"/>
                  </a:schemeClr>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83061239"/>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sldNum="0" hdr="0" ftr="0" dt="0"/>
  <p:txStyles>
    <p:titleStyle>
      <a:lvl1pPr algn="l" defTabSz="685800" rtl="0" eaLnBrk="1" latinLnBrk="0" hangingPunct="1">
        <a:lnSpc>
          <a:spcPct val="85000"/>
        </a:lnSpc>
        <a:spcBef>
          <a:spcPct val="0"/>
        </a:spcBef>
        <a:buNone/>
        <a:defRPr sz="4050" kern="1200" spc="-90"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2">
              <a:lumMod val="7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2">
              <a:lumMod val="7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2">
              <a:lumMod val="7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2">
              <a:lumMod val="7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2">
              <a:lumMod val="7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2">
              <a:lumMod val="7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2">
              <a:lumMod val="7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2">
              <a:lumMod val="7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2">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ideo" Target="https://www.youtube.com/embed/PomNqaHtS5o?feature=oembed"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ideo" Target="https://www.youtube.com/embed/fYIXR8ymPjs?feature=oembed" TargetMode="Externa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body" sz="half" idx="2"/>
          </p:nvPr>
        </p:nvSpPr>
        <p:spPr>
          <a:xfrm>
            <a:off x="1110996" y="4232920"/>
            <a:ext cx="6922008" cy="4000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t>How Many of You Played With LEGO bricks as a kid?</a:t>
            </a:r>
            <a:endParaRPr sz="2400" b="1" dirty="0"/>
          </a:p>
        </p:txBody>
      </p:sp>
      <p:pic>
        <p:nvPicPr>
          <p:cNvPr id="5" name="Online Media 4" title="The Lego Movie Official Clip: Back from Reality">
            <a:hlinkClick r:id="" action="ppaction://media"/>
            <a:extLst>
              <a:ext uri="{FF2B5EF4-FFF2-40B4-BE49-F238E27FC236}">
                <a16:creationId xmlns:a16="http://schemas.microsoft.com/office/drawing/2014/main" id="{E79D36C5-351D-4771-9276-360B604A763A}"/>
              </a:ext>
            </a:extLst>
          </p:cNvPr>
          <p:cNvPicPr>
            <a:picLocks noRot="1" noChangeAspect="1"/>
          </p:cNvPicPr>
          <p:nvPr>
            <a:videoFile r:link="rId1"/>
          </p:nvPr>
        </p:nvPicPr>
        <p:blipFill>
          <a:blip r:embed="rId4"/>
          <a:stretch>
            <a:fillRect/>
          </a:stretch>
        </p:blipFill>
        <p:spPr>
          <a:xfrm>
            <a:off x="2153571" y="905483"/>
            <a:ext cx="4836858" cy="2732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2"/>
        <p:cNvGrpSpPr/>
        <p:nvPr/>
      </p:nvGrpSpPr>
      <p:grpSpPr>
        <a:xfrm>
          <a:off x="0" y="0"/>
          <a:ext cx="0" cy="0"/>
          <a:chOff x="0" y="0"/>
          <a:chExt cx="0" cy="0"/>
        </a:xfrm>
      </p:grpSpPr>
      <p:sp>
        <p:nvSpPr>
          <p:cNvPr id="119" name="Rectangle 118">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Google Shape;113;p22"/>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300" b="1" spc="-120" dirty="0">
                <a:solidFill>
                  <a:srgbClr val="FFFFFF"/>
                </a:solidFill>
              </a:rPr>
              <a:t>Campaign Plan (Platforms)</a:t>
            </a:r>
          </a:p>
        </p:txBody>
      </p:sp>
      <p:sp>
        <p:nvSpPr>
          <p:cNvPr id="114" name="Google Shape;114;p22"/>
          <p:cNvSpPr txBox="1">
            <a:spLocks noGrp="1"/>
          </p:cNvSpPr>
          <p:nvPr>
            <p:ph type="body" idx="1"/>
          </p:nvPr>
        </p:nvSpPr>
        <p:spPr>
          <a:xfrm>
            <a:off x="3600393" y="751394"/>
            <a:ext cx="5111994" cy="3738433"/>
          </a:xfrm>
          <a:prstGeom prst="rect">
            <a:avLst/>
          </a:prstGeom>
        </p:spPr>
        <p:txBody>
          <a:bodyPr spcFirstLastPara="1" vert="horz" lIns="91440" tIns="45720" rIns="91440" bIns="45720" rtlCol="0" anchor="ctr" anchorCtr="0">
            <a:normAutofit/>
          </a:bodyPr>
          <a:lstStyle/>
          <a:p>
            <a:pPr lvl="0" defTabSz="914400">
              <a:spcBef>
                <a:spcPts val="0"/>
              </a:spcBef>
              <a:spcAft>
                <a:spcPts val="0"/>
              </a:spcAft>
              <a:buClr>
                <a:srgbClr val="FFC000"/>
              </a:buClr>
              <a:buSzPts val="1800"/>
              <a:buFont typeface="Arial" panose="020B0604020202020204" pitchFamily="34" charset="0"/>
              <a:buChar char="•"/>
            </a:pPr>
            <a:r>
              <a:rPr lang="en-US" sz="1700" dirty="0">
                <a:solidFill>
                  <a:schemeClr val="tx1">
                    <a:lumMod val="85000"/>
                    <a:lumOff val="15000"/>
                  </a:schemeClr>
                </a:solidFill>
              </a:rPr>
              <a:t>YouTube</a:t>
            </a:r>
          </a:p>
          <a:p>
            <a:pPr lvl="1" defTabSz="914400">
              <a:spcBef>
                <a:spcPts val="0"/>
              </a:spcBef>
              <a:spcAft>
                <a:spcPts val="0"/>
              </a:spcAft>
              <a:buClr>
                <a:srgbClr val="FFC000"/>
              </a:buClr>
              <a:buSzPts val="1400"/>
              <a:buFont typeface="Arial" panose="020B0604020202020204" pitchFamily="34" charset="0"/>
              <a:buChar char="•"/>
            </a:pPr>
            <a:r>
              <a:rPr lang="en-US" sz="1300" dirty="0">
                <a:solidFill>
                  <a:schemeClr val="tx1">
                    <a:lumMod val="85000"/>
                    <a:lumOff val="15000"/>
                  </a:schemeClr>
                </a:solidFill>
              </a:rPr>
              <a:t>Why YouTube? Our goal with YouTube is to reorganize the LEGO channel layout. They post great content, and plenty of it, but their channel could be easier (and more accessible) to navigate through!</a:t>
            </a:r>
          </a:p>
          <a:p>
            <a:pPr lvl="0" defTabSz="914400">
              <a:spcBef>
                <a:spcPts val="0"/>
              </a:spcBef>
              <a:spcAft>
                <a:spcPts val="0"/>
              </a:spcAft>
              <a:buClr>
                <a:srgbClr val="FFC000"/>
              </a:buClr>
              <a:buSzPts val="1800"/>
              <a:buFont typeface="Arial" panose="020B0604020202020204" pitchFamily="34" charset="0"/>
              <a:buChar char="•"/>
            </a:pPr>
            <a:r>
              <a:rPr lang="en-US" sz="1700" dirty="0">
                <a:solidFill>
                  <a:schemeClr val="tx1">
                    <a:lumMod val="85000"/>
                    <a:lumOff val="15000"/>
                  </a:schemeClr>
                </a:solidFill>
              </a:rPr>
              <a:t>TikTok</a:t>
            </a:r>
          </a:p>
          <a:p>
            <a:pPr lvl="1" defTabSz="914400">
              <a:spcBef>
                <a:spcPts val="0"/>
              </a:spcBef>
              <a:spcAft>
                <a:spcPts val="0"/>
              </a:spcAft>
              <a:buClr>
                <a:srgbClr val="FFC000"/>
              </a:buClr>
              <a:buSzPts val="1400"/>
              <a:buFont typeface="Arial" panose="020B0604020202020204" pitchFamily="34" charset="0"/>
              <a:buChar char="•"/>
            </a:pPr>
            <a:r>
              <a:rPr lang="en-US" sz="1300" dirty="0">
                <a:solidFill>
                  <a:schemeClr val="tx1">
                    <a:lumMod val="85000"/>
                    <a:lumOff val="15000"/>
                  </a:schemeClr>
                </a:solidFill>
              </a:rPr>
              <a:t>Why TikTok? LEGO currently does not have a TikTok account and it is an opportunity for them to reach this target audience.  There are many LEGO influencers and creators already on TikTok. This would be an opportunity to collaborate with them and help broaden our reach worldwide, especially with the teen to mid 20-year-old demographic.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anim calcmode="lin" valueType="num">
                                      <p:cBhvr>
                                        <p:cTn id="8" dur="1000" fill="hold"/>
                                        <p:tgtEl>
                                          <p:spTgt spid="1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anim calcmode="lin" valueType="num">
                                      <p:cBhvr>
                                        <p:cTn id="13" dur="1000" fill="hold"/>
                                        <p:tgtEl>
                                          <p:spTgt spid="1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4">
                                            <p:txEl>
                                              <p:pRg st="2" end="2"/>
                                            </p:txEl>
                                          </p:spTgt>
                                        </p:tgtEl>
                                        <p:attrNameLst>
                                          <p:attrName>style.visibility</p:attrName>
                                        </p:attrNameLst>
                                      </p:cBhvr>
                                      <p:to>
                                        <p:strVal val="visible"/>
                                      </p:to>
                                    </p:set>
                                    <p:animEffect transition="in" filter="fade">
                                      <p:cBhvr>
                                        <p:cTn id="19" dur="1000"/>
                                        <p:tgtEl>
                                          <p:spTgt spid="114">
                                            <p:txEl>
                                              <p:pRg st="2" end="2"/>
                                            </p:txEl>
                                          </p:spTgt>
                                        </p:tgtEl>
                                      </p:cBhvr>
                                    </p:animEffect>
                                    <p:anim calcmode="lin" valueType="num">
                                      <p:cBhvr>
                                        <p:cTn id="20" dur="1000" fill="hold"/>
                                        <p:tgtEl>
                                          <p:spTgt spid="1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4">
                                            <p:txEl>
                                              <p:pRg st="3" end="3"/>
                                            </p:txEl>
                                          </p:spTgt>
                                        </p:tgtEl>
                                        <p:attrNameLst>
                                          <p:attrName>style.visibility</p:attrName>
                                        </p:attrNameLst>
                                      </p:cBhvr>
                                      <p:to>
                                        <p:strVal val="visible"/>
                                      </p:to>
                                    </p:set>
                                    <p:animEffect transition="in" filter="fade">
                                      <p:cBhvr>
                                        <p:cTn id="24" dur="1000"/>
                                        <p:tgtEl>
                                          <p:spTgt spid="114">
                                            <p:txEl>
                                              <p:pRg st="3" end="3"/>
                                            </p:txEl>
                                          </p:spTgt>
                                        </p:tgtEl>
                                      </p:cBhvr>
                                    </p:animEffect>
                                    <p:anim calcmode="lin" valueType="num">
                                      <p:cBhvr>
                                        <p:cTn id="25" dur="1000" fill="hold"/>
                                        <p:tgtEl>
                                          <p:spTgt spid="1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25" name="Rectangle 124">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Google Shape;119;p23"/>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300" b="1" spc="-120" dirty="0">
                <a:solidFill>
                  <a:srgbClr val="FFFFFF"/>
                </a:solidFill>
              </a:rPr>
              <a:t>Campaign Plan (Platforms)</a:t>
            </a:r>
          </a:p>
        </p:txBody>
      </p:sp>
      <p:sp>
        <p:nvSpPr>
          <p:cNvPr id="120" name="Google Shape;120;p23"/>
          <p:cNvSpPr txBox="1">
            <a:spLocks noGrp="1"/>
          </p:cNvSpPr>
          <p:nvPr>
            <p:ph type="body" idx="1"/>
          </p:nvPr>
        </p:nvSpPr>
        <p:spPr>
          <a:xfrm>
            <a:off x="3460791" y="702532"/>
            <a:ext cx="5111994" cy="3738433"/>
          </a:xfrm>
          <a:prstGeom prst="rect">
            <a:avLst/>
          </a:prstGeom>
        </p:spPr>
        <p:txBody>
          <a:bodyPr spcFirstLastPara="1" vert="horz" lIns="91440" tIns="45720" rIns="91440" bIns="45720" rtlCol="0" anchor="ctr" anchorCtr="0">
            <a:normAutofit/>
          </a:bodyPr>
          <a:lstStyle/>
          <a:p>
            <a:pPr lvl="0" defTabSz="914400">
              <a:spcBef>
                <a:spcPts val="0"/>
              </a:spcBef>
              <a:spcAft>
                <a:spcPts val="600"/>
              </a:spcAft>
              <a:buClr>
                <a:srgbClr val="FFC000"/>
              </a:buClr>
              <a:buSzPts val="1800"/>
              <a:buFont typeface="Arial" panose="020B0604020202020204" pitchFamily="34" charset="0"/>
              <a:buChar char="•"/>
            </a:pPr>
            <a:r>
              <a:rPr lang="en-US" sz="1700" dirty="0">
                <a:solidFill>
                  <a:schemeClr val="tx1">
                    <a:lumMod val="85000"/>
                    <a:lumOff val="15000"/>
                  </a:schemeClr>
                </a:solidFill>
              </a:rPr>
              <a:t>Facebook</a:t>
            </a:r>
          </a:p>
          <a:p>
            <a:pPr lvl="1" defTabSz="914400">
              <a:spcBef>
                <a:spcPts val="0"/>
              </a:spcBef>
              <a:spcAft>
                <a:spcPts val="600"/>
              </a:spcAft>
              <a:buClr>
                <a:srgbClr val="FFC000"/>
              </a:buClr>
              <a:buSzPts val="1400"/>
              <a:buFont typeface="Arial" panose="020B0604020202020204" pitchFamily="34" charset="0"/>
              <a:buChar char="•"/>
            </a:pPr>
            <a:r>
              <a:rPr lang="en-US" sz="1300" dirty="0">
                <a:solidFill>
                  <a:schemeClr val="tx1">
                    <a:lumMod val="85000"/>
                    <a:lumOff val="15000"/>
                  </a:schemeClr>
                </a:solidFill>
              </a:rPr>
              <a:t>Why Facebook? LEGO’s Facebook page has a large following of 14 million and we want to be able to capitalize on this huge following.  With Facebook we can share our articles and they are more likely to be read by this audience</a:t>
            </a:r>
          </a:p>
          <a:p>
            <a:pPr lvl="0" defTabSz="914400">
              <a:spcBef>
                <a:spcPts val="0"/>
              </a:spcBef>
              <a:spcAft>
                <a:spcPts val="600"/>
              </a:spcAft>
              <a:buClr>
                <a:srgbClr val="FFC000"/>
              </a:buClr>
              <a:buSzPts val="1800"/>
              <a:buFont typeface="Arial" panose="020B0604020202020204" pitchFamily="34" charset="0"/>
              <a:buChar char="•"/>
            </a:pPr>
            <a:r>
              <a:rPr lang="en-US" sz="1700" dirty="0">
                <a:solidFill>
                  <a:schemeClr val="tx1">
                    <a:lumMod val="85000"/>
                    <a:lumOff val="15000"/>
                  </a:schemeClr>
                </a:solidFill>
              </a:rPr>
              <a:t>Instagram</a:t>
            </a:r>
          </a:p>
          <a:p>
            <a:pPr lvl="1" defTabSz="914400">
              <a:spcBef>
                <a:spcPts val="0"/>
              </a:spcBef>
              <a:spcAft>
                <a:spcPts val="600"/>
              </a:spcAft>
              <a:buClr>
                <a:srgbClr val="FFC000"/>
              </a:buClr>
              <a:buSzPts val="1400"/>
              <a:buFont typeface="Arial" panose="020B0604020202020204" pitchFamily="34" charset="0"/>
              <a:buChar char="•"/>
            </a:pPr>
            <a:r>
              <a:rPr lang="en-US" sz="1300" dirty="0">
                <a:solidFill>
                  <a:schemeClr val="tx1">
                    <a:lumMod val="85000"/>
                    <a:lumOff val="15000"/>
                  </a:schemeClr>
                </a:solidFill>
              </a:rPr>
              <a:t>Why Instagram? Instagram is a huge platform for photo and video sharing that has a billion monthly active users. We see that it also has the most engagement and where people look the most for information. We really want to showcase what the LEGO community is doing, and not just posting canned content from LEGO’s own website.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1000"/>
                                        <p:tgtEl>
                                          <p:spTgt spid="120">
                                            <p:txEl>
                                              <p:pRg st="0" end="0"/>
                                            </p:txEl>
                                          </p:spTgt>
                                        </p:tgtEl>
                                      </p:cBhvr>
                                    </p:animEffect>
                                    <p:anim calcmode="lin" valueType="num">
                                      <p:cBhvr>
                                        <p:cTn id="8" dur="1000" fill="hold"/>
                                        <p:tgtEl>
                                          <p:spTgt spid="1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Effect transition="in" filter="fade">
                                      <p:cBhvr>
                                        <p:cTn id="12" dur="1000"/>
                                        <p:tgtEl>
                                          <p:spTgt spid="120">
                                            <p:txEl>
                                              <p:pRg st="1" end="1"/>
                                            </p:txEl>
                                          </p:spTgt>
                                        </p:tgtEl>
                                      </p:cBhvr>
                                    </p:animEffect>
                                    <p:anim calcmode="lin" valueType="num">
                                      <p:cBhvr>
                                        <p:cTn id="13" dur="1000" fill="hold"/>
                                        <p:tgtEl>
                                          <p:spTgt spid="12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0">
                                            <p:txEl>
                                              <p:pRg st="2" end="2"/>
                                            </p:txEl>
                                          </p:spTgt>
                                        </p:tgtEl>
                                        <p:attrNameLst>
                                          <p:attrName>style.visibility</p:attrName>
                                        </p:attrNameLst>
                                      </p:cBhvr>
                                      <p:to>
                                        <p:strVal val="visible"/>
                                      </p:to>
                                    </p:set>
                                    <p:animEffect transition="in" filter="fade">
                                      <p:cBhvr>
                                        <p:cTn id="19" dur="1000"/>
                                        <p:tgtEl>
                                          <p:spTgt spid="120">
                                            <p:txEl>
                                              <p:pRg st="2" end="2"/>
                                            </p:txEl>
                                          </p:spTgt>
                                        </p:tgtEl>
                                      </p:cBhvr>
                                    </p:animEffect>
                                    <p:anim calcmode="lin" valueType="num">
                                      <p:cBhvr>
                                        <p:cTn id="20" dur="1000" fill="hold"/>
                                        <p:tgtEl>
                                          <p:spTgt spid="12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0">
                                            <p:txEl>
                                              <p:pRg st="3" end="3"/>
                                            </p:txEl>
                                          </p:spTgt>
                                        </p:tgtEl>
                                        <p:attrNameLst>
                                          <p:attrName>style.visibility</p:attrName>
                                        </p:attrNameLst>
                                      </p:cBhvr>
                                      <p:to>
                                        <p:strVal val="visible"/>
                                      </p:to>
                                    </p:set>
                                    <p:animEffect transition="in" filter="fade">
                                      <p:cBhvr>
                                        <p:cTn id="24" dur="1000"/>
                                        <p:tgtEl>
                                          <p:spTgt spid="120">
                                            <p:txEl>
                                              <p:pRg st="3" end="3"/>
                                            </p:txEl>
                                          </p:spTgt>
                                        </p:tgtEl>
                                      </p:cBhvr>
                                    </p:animEffect>
                                    <p:anim calcmode="lin" valueType="num">
                                      <p:cBhvr>
                                        <p:cTn id="25" dur="1000" fill="hold"/>
                                        <p:tgtEl>
                                          <p:spTgt spid="12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131" name="Rectangle 130">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Google Shape;125;p24"/>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300" b="1" spc="-120">
                <a:solidFill>
                  <a:srgbClr val="FFFFFF"/>
                </a:solidFill>
              </a:rPr>
              <a:t>Campaign Plan (Content Ideas)</a:t>
            </a:r>
            <a:endParaRPr lang="en-US" sz="3300" b="1" spc="-120" dirty="0">
              <a:solidFill>
                <a:srgbClr val="FFFFFF"/>
              </a:solidFill>
            </a:endParaRPr>
          </a:p>
        </p:txBody>
      </p:sp>
      <p:sp>
        <p:nvSpPr>
          <p:cNvPr id="126" name="Google Shape;126;p24"/>
          <p:cNvSpPr txBox="1">
            <a:spLocks noGrp="1"/>
          </p:cNvSpPr>
          <p:nvPr>
            <p:ph type="body" idx="1"/>
          </p:nvPr>
        </p:nvSpPr>
        <p:spPr>
          <a:xfrm>
            <a:off x="3460791" y="258267"/>
            <a:ext cx="5111994" cy="4669722"/>
          </a:xfrm>
          <a:prstGeom prst="rect">
            <a:avLst/>
          </a:prstGeom>
        </p:spPr>
        <p:txBody>
          <a:bodyPr spcFirstLastPara="1" vert="horz" lIns="91440" tIns="45720" rIns="91440" bIns="45720" rtlCol="0" anchor="ctr" anchorCtr="0">
            <a:normAutofit/>
          </a:bodyPr>
          <a:lstStyle/>
          <a:p>
            <a:pPr marL="457200" lvl="0" indent="-334327"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For TikTok, we will be using short-form videos for our content.  </a:t>
            </a:r>
          </a:p>
          <a:p>
            <a:pPr marL="457200" lvl="0" indent="-334327"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For Facebook and Instagram platforms, we will be using mainly graphics and videos as those grab attention more than just text.</a:t>
            </a:r>
          </a:p>
          <a:p>
            <a:pPr marL="457200" lvl="0" indent="-334327"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Videos collaborating with LEGO TikTok creators - increasing LEGO’s global reach</a:t>
            </a:r>
          </a:p>
          <a:p>
            <a:pPr marL="457200" lvl="0" indent="-334327"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Women in STEM videos: Short 5-10 minute videos featuring women in STEM, how they got there, and how building with LEGOs affected their childhood.</a:t>
            </a:r>
          </a:p>
          <a:p>
            <a:pPr marL="457200" lvl="0" indent="-334327" defTabSz="914400">
              <a:spcBef>
                <a:spcPts val="0"/>
              </a:spcBef>
              <a:spcAft>
                <a:spcPts val="600"/>
              </a:spcAft>
              <a:buClr>
                <a:srgbClr val="FFC000"/>
              </a:buClr>
              <a:buSzPct val="100000"/>
              <a:buFont typeface="Arial" panose="020B0604020202020204" pitchFamily="34" charset="0"/>
              <a:buChar char="•"/>
            </a:pPr>
            <a:r>
              <a:rPr lang="en-US" sz="1400" b="1" dirty="0">
                <a:solidFill>
                  <a:schemeClr val="tx1">
                    <a:lumMod val="85000"/>
                    <a:lumOff val="15000"/>
                  </a:schemeClr>
                </a:solidFill>
              </a:rPr>
              <a:t>Make the #ShowYourLEGOStash to build a relationship with our followers and get them involved in our content and grow the LEGO community. (Twitter/Instagram/TikTok)</a:t>
            </a:r>
          </a:p>
          <a:p>
            <a:pPr marL="457200" lvl="0" indent="-334327"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Following up with LEGO Masters pairs (in short-form videos, articles)</a:t>
            </a:r>
          </a:p>
          <a:p>
            <a:pPr marL="457200" lvl="0" indent="-334327"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Article/Video Idea: Interviews with designers of the LEGO sets</a:t>
            </a:r>
          </a:p>
          <a:p>
            <a:pPr marL="457200" lvl="0" indent="-334327" defTabSz="914400">
              <a:spcBef>
                <a:spcPts val="0"/>
              </a:spcBef>
              <a:spcAft>
                <a:spcPts val="600"/>
              </a:spcAft>
              <a:buClr>
                <a:srgbClr val="FFC000"/>
              </a:buClr>
              <a:buSzPct val="100000"/>
              <a:buFont typeface="Arial" panose="020B0604020202020204" pitchFamily="34" charset="0"/>
              <a:buChar char="•"/>
            </a:pPr>
            <a:r>
              <a:rPr lang="en-US" sz="1400" b="1" dirty="0">
                <a:solidFill>
                  <a:schemeClr val="tx1">
                    <a:lumMod val="85000"/>
                    <a:lumOff val="15000"/>
                  </a:schemeClr>
                </a:solidFill>
              </a:rPr>
              <a:t>LEGO has some great in-house podcasts, but they’re terrible at promoting them. Could use audio and video posts to help promote them across social channels</a:t>
            </a:r>
          </a:p>
          <a:p>
            <a:pPr marL="457200" lvl="0" indent="-334327" defTabSz="914400">
              <a:spcBef>
                <a:spcPts val="0"/>
              </a:spcBef>
              <a:spcAft>
                <a:spcPts val="600"/>
              </a:spcAft>
              <a:buClr>
                <a:srgbClr val="FFC000"/>
              </a:buClr>
              <a:buSzPct val="100000"/>
              <a:buFont typeface="Arial" panose="020B0604020202020204" pitchFamily="34" charset="0"/>
              <a:buChar char="•"/>
            </a:pPr>
            <a:r>
              <a:rPr lang="en-US" sz="1400" b="1" dirty="0">
                <a:solidFill>
                  <a:schemeClr val="tx1">
                    <a:lumMod val="85000"/>
                    <a:lumOff val="15000"/>
                  </a:schemeClr>
                </a:solidFill>
              </a:rPr>
              <a:t>Videos/articles showcasing some LEGO sets under $100, as they don’t get as much attention as sets that are priced higher.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1000"/>
                                        <p:tgtEl>
                                          <p:spTgt spid="126">
                                            <p:txEl>
                                              <p:pRg st="0" end="0"/>
                                            </p:txEl>
                                          </p:spTgt>
                                        </p:tgtEl>
                                      </p:cBhvr>
                                    </p:animEffect>
                                    <p:anim calcmode="lin" valueType="num">
                                      <p:cBhvr>
                                        <p:cTn id="8" dur="10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6">
                                            <p:txEl>
                                              <p:pRg st="1" end="1"/>
                                            </p:txEl>
                                          </p:spTgt>
                                        </p:tgtEl>
                                        <p:attrNameLst>
                                          <p:attrName>style.visibility</p:attrName>
                                        </p:attrNameLst>
                                      </p:cBhvr>
                                      <p:to>
                                        <p:strVal val="visible"/>
                                      </p:to>
                                    </p:set>
                                    <p:animEffect transition="in" filter="fade">
                                      <p:cBhvr>
                                        <p:cTn id="14" dur="1000"/>
                                        <p:tgtEl>
                                          <p:spTgt spid="126">
                                            <p:txEl>
                                              <p:pRg st="1" end="1"/>
                                            </p:txEl>
                                          </p:spTgt>
                                        </p:tgtEl>
                                      </p:cBhvr>
                                    </p:animEffect>
                                    <p:anim calcmode="lin" valueType="num">
                                      <p:cBhvr>
                                        <p:cTn id="15" dur="10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6">
                                            <p:txEl>
                                              <p:pRg st="2" end="2"/>
                                            </p:txEl>
                                          </p:spTgt>
                                        </p:tgtEl>
                                        <p:attrNameLst>
                                          <p:attrName>style.visibility</p:attrName>
                                        </p:attrNameLst>
                                      </p:cBhvr>
                                      <p:to>
                                        <p:strVal val="visible"/>
                                      </p:to>
                                    </p:set>
                                    <p:animEffect transition="in" filter="fade">
                                      <p:cBhvr>
                                        <p:cTn id="21" dur="1000"/>
                                        <p:tgtEl>
                                          <p:spTgt spid="126">
                                            <p:txEl>
                                              <p:pRg st="2" end="2"/>
                                            </p:txEl>
                                          </p:spTgt>
                                        </p:tgtEl>
                                      </p:cBhvr>
                                    </p:animEffect>
                                    <p:anim calcmode="lin" valueType="num">
                                      <p:cBhvr>
                                        <p:cTn id="22" dur="10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6">
                                            <p:txEl>
                                              <p:pRg st="3" end="3"/>
                                            </p:txEl>
                                          </p:spTgt>
                                        </p:tgtEl>
                                        <p:attrNameLst>
                                          <p:attrName>style.visibility</p:attrName>
                                        </p:attrNameLst>
                                      </p:cBhvr>
                                      <p:to>
                                        <p:strVal val="visible"/>
                                      </p:to>
                                    </p:set>
                                    <p:animEffect transition="in" filter="fade">
                                      <p:cBhvr>
                                        <p:cTn id="28" dur="1000"/>
                                        <p:tgtEl>
                                          <p:spTgt spid="126">
                                            <p:txEl>
                                              <p:pRg st="3" end="3"/>
                                            </p:txEl>
                                          </p:spTgt>
                                        </p:tgtEl>
                                      </p:cBhvr>
                                    </p:animEffect>
                                    <p:anim calcmode="lin" valueType="num">
                                      <p:cBhvr>
                                        <p:cTn id="29" dur="1000" fill="hold"/>
                                        <p:tgtEl>
                                          <p:spTgt spid="1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6">
                                            <p:txEl>
                                              <p:pRg st="4" end="4"/>
                                            </p:txEl>
                                          </p:spTgt>
                                        </p:tgtEl>
                                        <p:attrNameLst>
                                          <p:attrName>style.visibility</p:attrName>
                                        </p:attrNameLst>
                                      </p:cBhvr>
                                      <p:to>
                                        <p:strVal val="visible"/>
                                      </p:to>
                                    </p:set>
                                    <p:animEffect transition="in" filter="fade">
                                      <p:cBhvr>
                                        <p:cTn id="35" dur="1000"/>
                                        <p:tgtEl>
                                          <p:spTgt spid="126">
                                            <p:txEl>
                                              <p:pRg st="4" end="4"/>
                                            </p:txEl>
                                          </p:spTgt>
                                        </p:tgtEl>
                                      </p:cBhvr>
                                    </p:animEffect>
                                    <p:anim calcmode="lin" valueType="num">
                                      <p:cBhvr>
                                        <p:cTn id="36" dur="1000" fill="hold"/>
                                        <p:tgtEl>
                                          <p:spTgt spid="1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6">
                                            <p:txEl>
                                              <p:pRg st="5" end="5"/>
                                            </p:txEl>
                                          </p:spTgt>
                                        </p:tgtEl>
                                        <p:attrNameLst>
                                          <p:attrName>style.visibility</p:attrName>
                                        </p:attrNameLst>
                                      </p:cBhvr>
                                      <p:to>
                                        <p:strVal val="visible"/>
                                      </p:to>
                                    </p:set>
                                    <p:animEffect transition="in" filter="fade">
                                      <p:cBhvr>
                                        <p:cTn id="42" dur="1000"/>
                                        <p:tgtEl>
                                          <p:spTgt spid="126">
                                            <p:txEl>
                                              <p:pRg st="5" end="5"/>
                                            </p:txEl>
                                          </p:spTgt>
                                        </p:tgtEl>
                                      </p:cBhvr>
                                    </p:animEffect>
                                    <p:anim calcmode="lin" valueType="num">
                                      <p:cBhvr>
                                        <p:cTn id="43" dur="1000" fill="hold"/>
                                        <p:tgtEl>
                                          <p:spTgt spid="12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6">
                                            <p:txEl>
                                              <p:pRg st="6" end="6"/>
                                            </p:txEl>
                                          </p:spTgt>
                                        </p:tgtEl>
                                        <p:attrNameLst>
                                          <p:attrName>style.visibility</p:attrName>
                                        </p:attrNameLst>
                                      </p:cBhvr>
                                      <p:to>
                                        <p:strVal val="visible"/>
                                      </p:to>
                                    </p:set>
                                    <p:animEffect transition="in" filter="fade">
                                      <p:cBhvr>
                                        <p:cTn id="49" dur="1000"/>
                                        <p:tgtEl>
                                          <p:spTgt spid="126">
                                            <p:txEl>
                                              <p:pRg st="6" end="6"/>
                                            </p:txEl>
                                          </p:spTgt>
                                        </p:tgtEl>
                                      </p:cBhvr>
                                    </p:animEffect>
                                    <p:anim calcmode="lin" valueType="num">
                                      <p:cBhvr>
                                        <p:cTn id="50" dur="1000" fill="hold"/>
                                        <p:tgtEl>
                                          <p:spTgt spid="12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2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6">
                                            <p:txEl>
                                              <p:pRg st="7" end="7"/>
                                            </p:txEl>
                                          </p:spTgt>
                                        </p:tgtEl>
                                        <p:attrNameLst>
                                          <p:attrName>style.visibility</p:attrName>
                                        </p:attrNameLst>
                                      </p:cBhvr>
                                      <p:to>
                                        <p:strVal val="visible"/>
                                      </p:to>
                                    </p:set>
                                    <p:animEffect transition="in" filter="fade">
                                      <p:cBhvr>
                                        <p:cTn id="56" dur="1000"/>
                                        <p:tgtEl>
                                          <p:spTgt spid="126">
                                            <p:txEl>
                                              <p:pRg st="7" end="7"/>
                                            </p:txEl>
                                          </p:spTgt>
                                        </p:tgtEl>
                                      </p:cBhvr>
                                    </p:animEffect>
                                    <p:anim calcmode="lin" valueType="num">
                                      <p:cBhvr>
                                        <p:cTn id="57" dur="1000" fill="hold"/>
                                        <p:tgtEl>
                                          <p:spTgt spid="12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2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6">
                                            <p:txEl>
                                              <p:pRg st="8" end="8"/>
                                            </p:txEl>
                                          </p:spTgt>
                                        </p:tgtEl>
                                        <p:attrNameLst>
                                          <p:attrName>style.visibility</p:attrName>
                                        </p:attrNameLst>
                                      </p:cBhvr>
                                      <p:to>
                                        <p:strVal val="visible"/>
                                      </p:to>
                                    </p:set>
                                    <p:animEffect transition="in" filter="fade">
                                      <p:cBhvr>
                                        <p:cTn id="63" dur="1000"/>
                                        <p:tgtEl>
                                          <p:spTgt spid="126">
                                            <p:txEl>
                                              <p:pRg st="8" end="8"/>
                                            </p:txEl>
                                          </p:spTgt>
                                        </p:tgtEl>
                                      </p:cBhvr>
                                    </p:animEffect>
                                    <p:anim calcmode="lin" valueType="num">
                                      <p:cBhvr>
                                        <p:cTn id="64" dur="1000" fill="hold"/>
                                        <p:tgtEl>
                                          <p:spTgt spid="12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2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143" name="Rectangle 142">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Google Shape;125;p24"/>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300" b="1" spc="-120" dirty="0">
                <a:solidFill>
                  <a:srgbClr val="FFFFFF"/>
                </a:solidFill>
              </a:rPr>
              <a:t>Video: Introduction and Build of the LEGO Bonsai Tree</a:t>
            </a:r>
          </a:p>
        </p:txBody>
      </p:sp>
      <p:pic>
        <p:nvPicPr>
          <p:cNvPr id="8" name="Online Media 7" title="COMM 339 Group Project Video: The LEGO Group">
            <a:hlinkClick r:id="" action="ppaction://media"/>
            <a:extLst>
              <a:ext uri="{FF2B5EF4-FFF2-40B4-BE49-F238E27FC236}">
                <a16:creationId xmlns:a16="http://schemas.microsoft.com/office/drawing/2014/main" id="{1D5F2A14-75CE-4CB3-8DDF-A5853E1F70ED}"/>
              </a:ext>
            </a:extLst>
          </p:cNvPr>
          <p:cNvPicPr>
            <a:picLocks noRot="1" noChangeAspect="1"/>
          </p:cNvPicPr>
          <p:nvPr>
            <a:videoFile r:link="rId1"/>
          </p:nvPr>
        </p:nvPicPr>
        <p:blipFill>
          <a:blip r:embed="rId4"/>
          <a:stretch>
            <a:fillRect/>
          </a:stretch>
        </p:blipFill>
        <p:spPr>
          <a:xfrm>
            <a:off x="3951154" y="1327595"/>
            <a:ext cx="4404089" cy="2488310"/>
          </a:xfrm>
          <a:prstGeom prst="rect">
            <a:avLst/>
          </a:prstGeom>
        </p:spPr>
      </p:pic>
    </p:spTree>
    <p:extLst>
      <p:ext uri="{BB962C8B-B14F-4D97-AF65-F5344CB8AC3E}">
        <p14:creationId xmlns:p14="http://schemas.microsoft.com/office/powerpoint/2010/main" val="393769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143" name="Rectangle 142">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Google Shape;125;p24"/>
          <p:cNvSpPr txBox="1">
            <a:spLocks noGrp="1"/>
          </p:cNvSpPr>
          <p:nvPr>
            <p:ph type="title"/>
          </p:nvPr>
        </p:nvSpPr>
        <p:spPr>
          <a:xfrm>
            <a:off x="362286" y="702533"/>
            <a:ext cx="2380911"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000" b="1" dirty="0"/>
              <a:t>Article: </a:t>
            </a:r>
            <a:r>
              <a:rPr lang="en-US" sz="3000" b="1" i="1" dirty="0"/>
              <a:t>“Reintroducing the Official LEGO Podcasts!”</a:t>
            </a:r>
            <a:endParaRPr lang="en-US" sz="3000" b="1" i="1" spc="-120" dirty="0">
              <a:solidFill>
                <a:srgbClr val="FFFFFF"/>
              </a:solidFill>
            </a:endParaRPr>
          </a:p>
        </p:txBody>
      </p:sp>
      <p:pic>
        <p:nvPicPr>
          <p:cNvPr id="5" name="Google Shape;138;p26">
            <a:extLst>
              <a:ext uri="{FF2B5EF4-FFF2-40B4-BE49-F238E27FC236}">
                <a16:creationId xmlns:a16="http://schemas.microsoft.com/office/drawing/2014/main" id="{A2DFA26B-AFB3-4655-85BD-9AEAD2FD5F37}"/>
              </a:ext>
            </a:extLst>
          </p:cNvPr>
          <p:cNvPicPr preferRelativeResize="0"/>
          <p:nvPr/>
        </p:nvPicPr>
        <p:blipFill>
          <a:blip r:embed="rId3">
            <a:alphaModFix/>
          </a:blip>
          <a:stretch>
            <a:fillRect/>
          </a:stretch>
        </p:blipFill>
        <p:spPr>
          <a:xfrm>
            <a:off x="3217851" y="423983"/>
            <a:ext cx="3811845" cy="2147766"/>
          </a:xfrm>
          <a:prstGeom prst="rect">
            <a:avLst/>
          </a:prstGeom>
          <a:noFill/>
          <a:ln>
            <a:noFill/>
          </a:ln>
        </p:spPr>
      </p:pic>
      <p:pic>
        <p:nvPicPr>
          <p:cNvPr id="6" name="Google Shape;139;p26">
            <a:extLst>
              <a:ext uri="{FF2B5EF4-FFF2-40B4-BE49-F238E27FC236}">
                <a16:creationId xmlns:a16="http://schemas.microsoft.com/office/drawing/2014/main" id="{93FE7117-7ED1-4C43-8FC2-5946FE6F28C8}"/>
              </a:ext>
            </a:extLst>
          </p:cNvPr>
          <p:cNvPicPr preferRelativeResize="0"/>
          <p:nvPr/>
        </p:nvPicPr>
        <p:blipFill>
          <a:blip r:embed="rId4">
            <a:alphaModFix/>
          </a:blip>
          <a:stretch>
            <a:fillRect/>
          </a:stretch>
        </p:blipFill>
        <p:spPr>
          <a:xfrm>
            <a:off x="5025711" y="2748372"/>
            <a:ext cx="3873984" cy="2154891"/>
          </a:xfrm>
          <a:prstGeom prst="rect">
            <a:avLst/>
          </a:prstGeom>
          <a:noFill/>
          <a:ln>
            <a:noFill/>
          </a:ln>
        </p:spPr>
      </p:pic>
    </p:spTree>
    <p:extLst>
      <p:ext uri="{BB962C8B-B14F-4D97-AF65-F5344CB8AC3E}">
        <p14:creationId xmlns:p14="http://schemas.microsoft.com/office/powerpoint/2010/main" val="33008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143" name="Rectangle 142">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Google Shape;125;p24"/>
          <p:cNvSpPr txBox="1">
            <a:spLocks noGrp="1"/>
          </p:cNvSpPr>
          <p:nvPr>
            <p:ph type="title"/>
          </p:nvPr>
        </p:nvSpPr>
        <p:spPr>
          <a:xfrm>
            <a:off x="362286" y="702533"/>
            <a:ext cx="2380911"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000" b="1" dirty="0"/>
              <a:t>Pictures: Turned into Social Media Posts</a:t>
            </a:r>
            <a:endParaRPr lang="en-US" sz="3000" b="1" i="1" spc="-120" dirty="0">
              <a:solidFill>
                <a:srgbClr val="FFFFFF"/>
              </a:solidFill>
            </a:endParaRPr>
          </a:p>
        </p:txBody>
      </p:sp>
      <p:pic>
        <p:nvPicPr>
          <p:cNvPr id="7" name="Google Shape;146;p27">
            <a:extLst>
              <a:ext uri="{FF2B5EF4-FFF2-40B4-BE49-F238E27FC236}">
                <a16:creationId xmlns:a16="http://schemas.microsoft.com/office/drawing/2014/main" id="{7698250C-CB50-49F8-81E1-212328F13D35}"/>
              </a:ext>
            </a:extLst>
          </p:cNvPr>
          <p:cNvPicPr preferRelativeResize="0"/>
          <p:nvPr/>
        </p:nvPicPr>
        <p:blipFill>
          <a:blip r:embed="rId3">
            <a:alphaModFix/>
          </a:blip>
          <a:stretch>
            <a:fillRect/>
          </a:stretch>
        </p:blipFill>
        <p:spPr>
          <a:xfrm>
            <a:off x="3119233" y="84061"/>
            <a:ext cx="2903432" cy="2816474"/>
          </a:xfrm>
          <a:prstGeom prst="rect">
            <a:avLst/>
          </a:prstGeom>
          <a:noFill/>
          <a:ln>
            <a:noFill/>
          </a:ln>
        </p:spPr>
      </p:pic>
      <p:pic>
        <p:nvPicPr>
          <p:cNvPr id="8" name="Google Shape;147;p27">
            <a:extLst>
              <a:ext uri="{FF2B5EF4-FFF2-40B4-BE49-F238E27FC236}">
                <a16:creationId xmlns:a16="http://schemas.microsoft.com/office/drawing/2014/main" id="{9CBE1811-B106-4FA2-9A7E-62E1DBA9F654}"/>
              </a:ext>
            </a:extLst>
          </p:cNvPr>
          <p:cNvPicPr preferRelativeResize="0"/>
          <p:nvPr/>
        </p:nvPicPr>
        <p:blipFill>
          <a:blip r:embed="rId4">
            <a:alphaModFix/>
          </a:blip>
          <a:stretch>
            <a:fillRect/>
          </a:stretch>
        </p:blipFill>
        <p:spPr>
          <a:xfrm>
            <a:off x="4653266" y="2571750"/>
            <a:ext cx="4359275" cy="2449964"/>
          </a:xfrm>
          <a:prstGeom prst="rect">
            <a:avLst/>
          </a:prstGeom>
          <a:noFill/>
          <a:ln>
            <a:noFill/>
          </a:ln>
        </p:spPr>
      </p:pic>
    </p:spTree>
    <p:extLst>
      <p:ext uri="{BB962C8B-B14F-4D97-AF65-F5344CB8AC3E}">
        <p14:creationId xmlns:p14="http://schemas.microsoft.com/office/powerpoint/2010/main" val="22714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143" name="Rectangle 142">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Google Shape;125;p24"/>
          <p:cNvSpPr txBox="1">
            <a:spLocks noGrp="1"/>
          </p:cNvSpPr>
          <p:nvPr>
            <p:ph type="title"/>
          </p:nvPr>
        </p:nvSpPr>
        <p:spPr>
          <a:xfrm>
            <a:off x="362286" y="702533"/>
            <a:ext cx="2380911"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000" b="1" dirty="0"/>
              <a:t>Infographic: LEGO Replay</a:t>
            </a:r>
            <a:br>
              <a:rPr lang="en-US" sz="3000" b="1" dirty="0"/>
            </a:br>
            <a:endParaRPr lang="en-US" sz="3000" b="1" i="1" spc="-120" dirty="0">
              <a:solidFill>
                <a:srgbClr val="FFFFFF"/>
              </a:solidFill>
            </a:endParaRPr>
          </a:p>
        </p:txBody>
      </p:sp>
      <p:pic>
        <p:nvPicPr>
          <p:cNvPr id="6" name="Google Shape;153;p28">
            <a:extLst>
              <a:ext uri="{FF2B5EF4-FFF2-40B4-BE49-F238E27FC236}">
                <a16:creationId xmlns:a16="http://schemas.microsoft.com/office/drawing/2014/main" id="{E12CC36D-9016-454A-A476-8272E1EF1F5E}"/>
              </a:ext>
            </a:extLst>
          </p:cNvPr>
          <p:cNvPicPr preferRelativeResize="0"/>
          <p:nvPr/>
        </p:nvPicPr>
        <p:blipFill>
          <a:blip r:embed="rId3">
            <a:alphaModFix/>
          </a:blip>
          <a:stretch>
            <a:fillRect/>
          </a:stretch>
        </p:blipFill>
        <p:spPr>
          <a:xfrm>
            <a:off x="5090629" y="49099"/>
            <a:ext cx="2018126" cy="5045300"/>
          </a:xfrm>
          <a:prstGeom prst="rect">
            <a:avLst/>
          </a:prstGeom>
          <a:noFill/>
          <a:ln>
            <a:noFill/>
          </a:ln>
        </p:spPr>
      </p:pic>
    </p:spTree>
    <p:extLst>
      <p:ext uri="{BB962C8B-B14F-4D97-AF65-F5344CB8AC3E}">
        <p14:creationId xmlns:p14="http://schemas.microsoft.com/office/powerpoint/2010/main" val="35149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136" name="Rectangle 135">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Google Shape;125;p24"/>
          <p:cNvSpPr txBox="1">
            <a:spLocks noGrp="1"/>
          </p:cNvSpPr>
          <p:nvPr>
            <p:ph type="title"/>
          </p:nvPr>
        </p:nvSpPr>
        <p:spPr>
          <a:xfrm>
            <a:off x="6149593" y="482600"/>
            <a:ext cx="2511806" cy="418822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000" b="1" spc="-120" dirty="0">
                <a:solidFill>
                  <a:srgbClr val="FFFFFF"/>
                </a:solidFill>
              </a:rPr>
              <a:t>Conclusion</a:t>
            </a:r>
          </a:p>
        </p:txBody>
      </p:sp>
      <p:pic>
        <p:nvPicPr>
          <p:cNvPr id="8" name="Google Shape;160;p29">
            <a:extLst>
              <a:ext uri="{FF2B5EF4-FFF2-40B4-BE49-F238E27FC236}">
                <a16:creationId xmlns:a16="http://schemas.microsoft.com/office/drawing/2014/main" id="{6968D883-A9EE-4FEE-A778-215C9BAF8AA4}"/>
              </a:ext>
            </a:extLst>
          </p:cNvPr>
          <p:cNvPicPr preferRelativeResize="0"/>
          <p:nvPr/>
        </p:nvPicPr>
        <p:blipFill>
          <a:blip r:embed="rId3"/>
          <a:stretch>
            <a:fillRect/>
          </a:stretch>
        </p:blipFill>
        <p:spPr>
          <a:xfrm>
            <a:off x="475499" y="652092"/>
            <a:ext cx="4708897" cy="2636982"/>
          </a:xfrm>
          <a:prstGeom prst="rect">
            <a:avLst/>
          </a:prstGeom>
          <a:noFill/>
        </p:spPr>
      </p:pic>
      <p:sp>
        <p:nvSpPr>
          <p:cNvPr id="4" name="TextBox 3">
            <a:extLst>
              <a:ext uri="{FF2B5EF4-FFF2-40B4-BE49-F238E27FC236}">
                <a16:creationId xmlns:a16="http://schemas.microsoft.com/office/drawing/2014/main" id="{C634FA28-1076-4B36-AD9E-3C7F843AED37}"/>
              </a:ext>
            </a:extLst>
          </p:cNvPr>
          <p:cNvSpPr txBox="1"/>
          <p:nvPr/>
        </p:nvSpPr>
        <p:spPr>
          <a:xfrm>
            <a:off x="475499" y="3429514"/>
            <a:ext cx="4708894" cy="923330"/>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sz="1800" dirty="0"/>
              <a:t>Thanks for listening, and may your feet be free from stepping on LEGOs!</a:t>
            </a:r>
          </a:p>
          <a:p>
            <a:endParaRPr lang="en-US" dirty="0"/>
          </a:p>
        </p:txBody>
      </p:sp>
    </p:spTree>
    <p:extLst>
      <p:ext uri="{BB962C8B-B14F-4D97-AF65-F5344CB8AC3E}">
        <p14:creationId xmlns:p14="http://schemas.microsoft.com/office/powerpoint/2010/main" val="394622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5949778" y="172214"/>
            <a:ext cx="2805203" cy="2514600"/>
          </a:xfrm>
          <a:prstGeom prst="rect">
            <a:avLst/>
          </a:prstGeom>
        </p:spPr>
        <p:txBody>
          <a:bodyPr spcFirstLastPara="1" lIns="91425" tIns="91425" rIns="91425" bIns="91425" anchorCtr="0">
            <a:normAutofit/>
          </a:bodyPr>
          <a:lstStyle/>
          <a:p>
            <a:pPr marL="0" lvl="0" indent="0" algn="ctr" rtl="0">
              <a:spcBef>
                <a:spcPts val="0"/>
              </a:spcBef>
              <a:spcAft>
                <a:spcPts val="0"/>
              </a:spcAft>
              <a:buNone/>
            </a:pPr>
            <a:r>
              <a:rPr lang="en-US" sz="4100" b="1" dirty="0"/>
              <a:t>The LEGO Group</a:t>
            </a:r>
          </a:p>
        </p:txBody>
      </p:sp>
      <p:sp>
        <p:nvSpPr>
          <p:cNvPr id="66" name="Google Shape;66;p14"/>
          <p:cNvSpPr txBox="1">
            <a:spLocks noGrp="1"/>
          </p:cNvSpPr>
          <p:nvPr>
            <p:ph type="subTitle" idx="1"/>
          </p:nvPr>
        </p:nvSpPr>
        <p:spPr>
          <a:xfrm>
            <a:off x="5949778" y="2749521"/>
            <a:ext cx="2745063" cy="1234440"/>
          </a:xfrm>
          <a:prstGeom prst="rect">
            <a:avLst/>
          </a:prstGeom>
        </p:spPr>
        <p:txBody>
          <a:bodyPr spcFirstLastPara="1" lIns="91425" tIns="91425" rIns="91425" bIns="91425" anchorCtr="0">
            <a:normAutofit/>
          </a:bodyPr>
          <a:lstStyle/>
          <a:p>
            <a:pPr marL="0" lvl="0" indent="0" algn="ctr" rtl="0">
              <a:spcBef>
                <a:spcPts val="0"/>
              </a:spcBef>
              <a:spcAft>
                <a:spcPts val="600"/>
              </a:spcAft>
              <a:buNone/>
            </a:pPr>
            <a:r>
              <a:rPr lang="en-US" sz="1400" dirty="0"/>
              <a:t>Kacie </a:t>
            </a:r>
            <a:r>
              <a:rPr lang="en-US" sz="1400" dirty="0" err="1"/>
              <a:t>Borowicz</a:t>
            </a:r>
            <a:r>
              <a:rPr lang="en-US" sz="1400" dirty="0"/>
              <a:t>, Amanda Gorecki, Hannah Johnson, Charlotte </a:t>
            </a:r>
            <a:r>
              <a:rPr lang="en-US" sz="1400" dirty="0" err="1"/>
              <a:t>Sonterre</a:t>
            </a:r>
            <a:endParaRPr lang="en-US" sz="1400" dirty="0"/>
          </a:p>
        </p:txBody>
      </p:sp>
      <p:pic>
        <p:nvPicPr>
          <p:cNvPr id="3" name="Picture 2" descr="Logo&#10;&#10;Description automatically generated">
            <a:extLst>
              <a:ext uri="{FF2B5EF4-FFF2-40B4-BE49-F238E27FC236}">
                <a16:creationId xmlns:a16="http://schemas.microsoft.com/office/drawing/2014/main" id="{37923C9B-C150-477A-9C23-7AE0D5893B69}"/>
              </a:ext>
            </a:extLst>
          </p:cNvPr>
          <p:cNvPicPr>
            <a:picLocks noChangeAspect="1"/>
          </p:cNvPicPr>
          <p:nvPr/>
        </p:nvPicPr>
        <p:blipFill rotWithShape="1">
          <a:blip r:embed="rId3"/>
          <a:srcRect l="19573" r="18482"/>
          <a:stretch/>
        </p:blipFill>
        <p:spPr>
          <a:xfrm>
            <a:off x="-7715" y="10"/>
            <a:ext cx="5664200" cy="514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400"/>
                                        <p:tgtEl>
                                          <p:spTgt spid="66">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65"/>
                                        </p:tgtEl>
                                        <p:attrNameLst>
                                          <p:attrName>style.visibility</p:attrName>
                                        </p:attrNameLst>
                                      </p:cBhvr>
                                      <p:to>
                                        <p:strVal val="visible"/>
                                      </p:to>
                                    </p:set>
                                    <p:animEffect transition="in" filter="fade">
                                      <p:cBhvr>
                                        <p:cTn id="10" dur="4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p:nvSpPr>
          <p:cNvPr id="77" name="Rectangle 76">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Google Shape;71;p15"/>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300" b="1" spc="-120" dirty="0">
                <a:solidFill>
                  <a:srgbClr val="FFFFFF"/>
                </a:solidFill>
              </a:rPr>
              <a:t>Introduction to The LEGO Group - Fast Facts!</a:t>
            </a:r>
          </a:p>
        </p:txBody>
      </p:sp>
      <p:sp>
        <p:nvSpPr>
          <p:cNvPr id="72" name="Google Shape;72;p15"/>
          <p:cNvSpPr txBox="1">
            <a:spLocks noGrp="1"/>
          </p:cNvSpPr>
          <p:nvPr>
            <p:ph type="body" idx="1"/>
          </p:nvPr>
        </p:nvSpPr>
        <p:spPr>
          <a:xfrm>
            <a:off x="3460791" y="702533"/>
            <a:ext cx="5111994" cy="3738433"/>
          </a:xfrm>
          <a:prstGeom prst="rect">
            <a:avLst/>
          </a:prstGeom>
        </p:spPr>
        <p:txBody>
          <a:bodyPr spcFirstLastPara="1" vert="horz" lIns="91440" tIns="45720" rIns="91440" bIns="45720" rtlCol="0" anchor="ctr" anchorCtr="0">
            <a:normAutofit/>
          </a:bodyPr>
          <a:lstStyle/>
          <a:p>
            <a:pPr defTabSz="914400">
              <a:spcAft>
                <a:spcPts val="600"/>
              </a:spcAft>
              <a:buClr>
                <a:srgbClr val="FFC000"/>
              </a:buClr>
            </a:pPr>
            <a:r>
              <a:rPr lang="en-US" b="1" dirty="0">
                <a:solidFill>
                  <a:schemeClr val="tx1">
                    <a:lumMod val="85000"/>
                    <a:lumOff val="15000"/>
                  </a:schemeClr>
                </a:solidFill>
              </a:rPr>
              <a:t>Mission Statement: </a:t>
            </a:r>
            <a:r>
              <a:rPr lang="en-US" dirty="0">
                <a:solidFill>
                  <a:schemeClr val="tx1">
                    <a:lumMod val="85000"/>
                    <a:lumOff val="15000"/>
                  </a:schemeClr>
                </a:solidFill>
              </a:rPr>
              <a:t>“Inspire and develop the builders of tomorrow.” </a:t>
            </a:r>
          </a:p>
          <a:p>
            <a:pPr defTabSz="914400">
              <a:spcAft>
                <a:spcPts val="600"/>
              </a:spcAft>
              <a:buClr>
                <a:srgbClr val="FFC000"/>
              </a:buClr>
            </a:pPr>
            <a:r>
              <a:rPr lang="en-US" b="1" dirty="0">
                <a:solidFill>
                  <a:schemeClr val="tx1">
                    <a:lumMod val="85000"/>
                    <a:lumOff val="15000"/>
                  </a:schemeClr>
                </a:solidFill>
              </a:rPr>
              <a:t>Values:</a:t>
            </a:r>
            <a:r>
              <a:rPr lang="en-US" dirty="0">
                <a:solidFill>
                  <a:schemeClr val="tx1">
                    <a:lumMod val="85000"/>
                    <a:lumOff val="15000"/>
                  </a:schemeClr>
                </a:solidFill>
              </a:rPr>
              <a:t> Imagination, fun, creativity, caring, learning, and quality </a:t>
            </a:r>
          </a:p>
          <a:p>
            <a:pPr defTabSz="914400">
              <a:spcAft>
                <a:spcPts val="600"/>
              </a:spcAft>
              <a:buClr>
                <a:srgbClr val="FFC000"/>
              </a:buClr>
            </a:pPr>
            <a:r>
              <a:rPr lang="en-US" b="1" dirty="0">
                <a:solidFill>
                  <a:schemeClr val="tx1">
                    <a:lumMod val="85000"/>
                    <a:lumOff val="15000"/>
                  </a:schemeClr>
                </a:solidFill>
              </a:rPr>
              <a:t>Vision:</a:t>
            </a:r>
            <a:r>
              <a:rPr lang="en-US" dirty="0">
                <a:solidFill>
                  <a:schemeClr val="tx1">
                    <a:lumMod val="85000"/>
                    <a:lumOff val="15000"/>
                  </a:schemeClr>
                </a:solidFill>
              </a:rPr>
              <a:t> “A global force for Learning-through-Play.”</a:t>
            </a:r>
          </a:p>
          <a:p>
            <a:pPr defTabSz="914400">
              <a:spcAft>
                <a:spcPts val="600"/>
              </a:spcAft>
              <a:buClr>
                <a:srgbClr val="FFC000"/>
              </a:buClr>
            </a:pPr>
            <a:r>
              <a:rPr lang="en-US" b="1" dirty="0">
                <a:solidFill>
                  <a:schemeClr val="tx1">
                    <a:lumMod val="85000"/>
                    <a:lumOff val="15000"/>
                  </a:schemeClr>
                </a:solidFill>
              </a:rPr>
              <a:t>Belief:</a:t>
            </a:r>
            <a:r>
              <a:rPr lang="en-US" dirty="0">
                <a:solidFill>
                  <a:schemeClr val="tx1">
                    <a:lumMod val="85000"/>
                    <a:lumOff val="15000"/>
                  </a:schemeClr>
                </a:solidFill>
              </a:rPr>
              <a:t> “Children are our role models.”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1000"/>
                                        <p:tgtEl>
                                          <p:spTgt spid="72">
                                            <p:txEl>
                                              <p:pRg st="0" end="0"/>
                                            </p:txEl>
                                          </p:spTgt>
                                        </p:tgtEl>
                                      </p:cBhvr>
                                    </p:animEffect>
                                    <p:anim calcmode="lin" valueType="num">
                                      <p:cBhvr>
                                        <p:cTn id="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2">
                                            <p:txEl>
                                              <p:pRg st="1" end="1"/>
                                            </p:txEl>
                                          </p:spTgt>
                                        </p:tgtEl>
                                        <p:attrNameLst>
                                          <p:attrName>style.visibility</p:attrName>
                                        </p:attrNameLst>
                                      </p:cBhvr>
                                      <p:to>
                                        <p:strVal val="visible"/>
                                      </p:to>
                                    </p:set>
                                    <p:animEffect transition="in" filter="fade">
                                      <p:cBhvr>
                                        <p:cTn id="14" dur="1000"/>
                                        <p:tgtEl>
                                          <p:spTgt spid="72">
                                            <p:txEl>
                                              <p:pRg st="1" end="1"/>
                                            </p:txEl>
                                          </p:spTgt>
                                        </p:tgtEl>
                                      </p:cBhvr>
                                    </p:animEffect>
                                    <p:anim calcmode="lin" valueType="num">
                                      <p:cBhvr>
                                        <p:cTn id="15" dur="1000" fill="hold"/>
                                        <p:tgtEl>
                                          <p:spTgt spid="7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2">
                                            <p:txEl>
                                              <p:pRg st="2" end="2"/>
                                            </p:txEl>
                                          </p:spTgt>
                                        </p:tgtEl>
                                        <p:attrNameLst>
                                          <p:attrName>style.visibility</p:attrName>
                                        </p:attrNameLst>
                                      </p:cBhvr>
                                      <p:to>
                                        <p:strVal val="visible"/>
                                      </p:to>
                                    </p:set>
                                    <p:animEffect transition="in" filter="fade">
                                      <p:cBhvr>
                                        <p:cTn id="21" dur="1000"/>
                                        <p:tgtEl>
                                          <p:spTgt spid="72">
                                            <p:txEl>
                                              <p:pRg st="2" end="2"/>
                                            </p:txEl>
                                          </p:spTgt>
                                        </p:tgtEl>
                                      </p:cBhvr>
                                    </p:animEffect>
                                    <p:anim calcmode="lin" valueType="num">
                                      <p:cBhvr>
                                        <p:cTn id="22" dur="1000" fill="hold"/>
                                        <p:tgtEl>
                                          <p:spTgt spid="7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2">
                                            <p:txEl>
                                              <p:pRg st="3" end="3"/>
                                            </p:txEl>
                                          </p:spTgt>
                                        </p:tgtEl>
                                        <p:attrNameLst>
                                          <p:attrName>style.visibility</p:attrName>
                                        </p:attrNameLst>
                                      </p:cBhvr>
                                      <p:to>
                                        <p:strVal val="visible"/>
                                      </p:to>
                                    </p:set>
                                    <p:animEffect transition="in" filter="fade">
                                      <p:cBhvr>
                                        <p:cTn id="28" dur="1000"/>
                                        <p:tgtEl>
                                          <p:spTgt spid="72">
                                            <p:txEl>
                                              <p:pRg st="3" end="3"/>
                                            </p:txEl>
                                          </p:spTgt>
                                        </p:tgtEl>
                                      </p:cBhvr>
                                    </p:animEffect>
                                    <p:anim calcmode="lin" valueType="num">
                                      <p:cBhvr>
                                        <p:cTn id="29" dur="1000" fill="hold"/>
                                        <p:tgtEl>
                                          <p:spTgt spid="7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sp>
        <p:nvSpPr>
          <p:cNvPr id="83" name="Rectangle 82">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oogle Shape;77;p16"/>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300" b="1" spc="-120" dirty="0">
                <a:solidFill>
                  <a:srgbClr val="FFFFFF"/>
                </a:solidFill>
              </a:rPr>
              <a:t>Introduction to The LEGO Group - Important Dates</a:t>
            </a:r>
          </a:p>
        </p:txBody>
      </p:sp>
      <p:sp>
        <p:nvSpPr>
          <p:cNvPr id="78" name="Google Shape;78;p16"/>
          <p:cNvSpPr txBox="1">
            <a:spLocks noGrp="1"/>
          </p:cNvSpPr>
          <p:nvPr>
            <p:ph type="body" idx="1"/>
          </p:nvPr>
        </p:nvSpPr>
        <p:spPr>
          <a:xfrm>
            <a:off x="3460791" y="702533"/>
            <a:ext cx="5111994" cy="3738433"/>
          </a:xfrm>
          <a:prstGeom prst="rect">
            <a:avLst/>
          </a:prstGeom>
        </p:spPr>
        <p:txBody>
          <a:bodyPr spcFirstLastPara="1" vert="horz" lIns="91440" tIns="45720" rIns="91440" bIns="45720" rtlCol="0" anchor="ctr" anchorCtr="0">
            <a:normAutofit/>
          </a:bodyPr>
          <a:lstStyle/>
          <a:p>
            <a:pPr defTabSz="914400">
              <a:spcAft>
                <a:spcPts val="600"/>
              </a:spcAft>
              <a:buClr>
                <a:srgbClr val="FFC000"/>
              </a:buClr>
              <a:buFont typeface="Arial" panose="020B0604020202020204" pitchFamily="34" charset="0"/>
              <a:buChar char="•"/>
            </a:pPr>
            <a:r>
              <a:rPr lang="en-US" sz="1500" dirty="0">
                <a:solidFill>
                  <a:schemeClr val="tx1">
                    <a:lumMod val="85000"/>
                    <a:lumOff val="15000"/>
                  </a:schemeClr>
                </a:solidFill>
              </a:rPr>
              <a:t>Founded in 1932 in Denmark</a:t>
            </a:r>
          </a:p>
          <a:p>
            <a:pPr lvl="1" defTabSz="914400">
              <a:spcAft>
                <a:spcPts val="600"/>
              </a:spcAft>
              <a:buClr>
                <a:srgbClr val="FFC000"/>
              </a:buClr>
              <a:buFont typeface="Arial" panose="020B0604020202020204" pitchFamily="34" charset="0"/>
              <a:buChar char="•"/>
            </a:pPr>
            <a:r>
              <a:rPr lang="en-US" sz="1500" dirty="0">
                <a:solidFill>
                  <a:schemeClr val="tx1">
                    <a:lumMod val="85000"/>
                    <a:lumOff val="15000"/>
                  </a:schemeClr>
                </a:solidFill>
              </a:rPr>
              <a:t>The company started with wood toys!</a:t>
            </a:r>
          </a:p>
          <a:p>
            <a:pPr defTabSz="914400">
              <a:spcAft>
                <a:spcPts val="600"/>
              </a:spcAft>
              <a:buClr>
                <a:srgbClr val="FFC000"/>
              </a:buClr>
              <a:buFont typeface="Arial" panose="020B0604020202020204" pitchFamily="34" charset="0"/>
              <a:buChar char="•"/>
            </a:pPr>
            <a:r>
              <a:rPr lang="en-US" sz="1500" dirty="0">
                <a:solidFill>
                  <a:schemeClr val="tx1">
                    <a:lumMod val="85000"/>
                    <a:lumOff val="15000"/>
                  </a:schemeClr>
                </a:solidFill>
              </a:rPr>
              <a:t>The first plastic bricks were made in 1949 because of supply issues with wood after WWII</a:t>
            </a:r>
          </a:p>
          <a:p>
            <a:pPr defTabSz="914400">
              <a:spcAft>
                <a:spcPts val="600"/>
              </a:spcAft>
              <a:buClr>
                <a:srgbClr val="FFC000"/>
              </a:buClr>
              <a:buFont typeface="Arial" panose="020B0604020202020204" pitchFamily="34" charset="0"/>
              <a:buChar char="•"/>
            </a:pPr>
            <a:r>
              <a:rPr lang="en-US" sz="1500" dirty="0">
                <a:solidFill>
                  <a:schemeClr val="tx1">
                    <a:lumMod val="85000"/>
                    <a:lumOff val="15000"/>
                  </a:schemeClr>
                </a:solidFill>
              </a:rPr>
              <a:t>The very first LEGOLAND park opened in Denmark in 1968</a:t>
            </a:r>
          </a:p>
          <a:p>
            <a:pPr defTabSz="914400">
              <a:spcAft>
                <a:spcPts val="600"/>
              </a:spcAft>
              <a:buClr>
                <a:srgbClr val="FFC000"/>
              </a:buClr>
              <a:buFont typeface="Arial" panose="020B0604020202020204" pitchFamily="34" charset="0"/>
              <a:buChar char="•"/>
            </a:pPr>
            <a:r>
              <a:rPr lang="en-US" sz="1500" dirty="0">
                <a:solidFill>
                  <a:schemeClr val="tx1">
                    <a:lumMod val="85000"/>
                    <a:lumOff val="15000"/>
                  </a:schemeClr>
                </a:solidFill>
              </a:rPr>
              <a:t>The first North American LEGO facility opened in Connecticut in 1975</a:t>
            </a:r>
          </a:p>
          <a:p>
            <a:pPr defTabSz="914400">
              <a:spcAft>
                <a:spcPts val="600"/>
              </a:spcAft>
              <a:buClr>
                <a:srgbClr val="FFC000"/>
              </a:buClr>
              <a:buFont typeface="Arial" panose="020B0604020202020204" pitchFamily="34" charset="0"/>
              <a:buChar char="•"/>
            </a:pPr>
            <a:r>
              <a:rPr lang="en-US" sz="1500" dirty="0">
                <a:solidFill>
                  <a:schemeClr val="tx1">
                    <a:lumMod val="85000"/>
                    <a:lumOff val="15000"/>
                  </a:schemeClr>
                </a:solidFill>
              </a:rPr>
              <a:t>LEGO Canada was established in 1988</a:t>
            </a:r>
          </a:p>
          <a:p>
            <a:pPr defTabSz="914400">
              <a:spcAft>
                <a:spcPts val="600"/>
              </a:spcAft>
              <a:buClr>
                <a:srgbClr val="FFC000"/>
              </a:buClr>
              <a:buFont typeface="Arial" panose="020B0604020202020204" pitchFamily="34" charset="0"/>
              <a:buChar char="•"/>
            </a:pPr>
            <a:r>
              <a:rPr lang="en-US" sz="1500" dirty="0">
                <a:solidFill>
                  <a:schemeClr val="tx1">
                    <a:lumMod val="85000"/>
                    <a:lumOff val="15000"/>
                  </a:schemeClr>
                </a:solidFill>
              </a:rPr>
              <a:t>The first LEGO video game; LEGO Island, released in 1995</a:t>
            </a:r>
          </a:p>
          <a:p>
            <a:pPr defTabSz="914400">
              <a:spcAft>
                <a:spcPts val="600"/>
              </a:spcAft>
              <a:buClr>
                <a:srgbClr val="FFC000"/>
              </a:buClr>
              <a:buFont typeface="Arial" panose="020B0604020202020204" pitchFamily="34" charset="0"/>
              <a:buChar char="•"/>
            </a:pPr>
            <a:r>
              <a:rPr lang="en-US" sz="1500" dirty="0">
                <a:solidFill>
                  <a:schemeClr val="tx1">
                    <a:lumMod val="85000"/>
                    <a:lumOff val="15000"/>
                  </a:schemeClr>
                </a:solidFill>
              </a:rPr>
              <a:t>1999 saw the first licensed LEGO sets - Star Wars was among them!</a:t>
            </a:r>
          </a:p>
          <a:p>
            <a:pPr defTabSz="914400">
              <a:spcAft>
                <a:spcPts val="600"/>
              </a:spcAft>
              <a:buClr>
                <a:srgbClr val="FFC000"/>
              </a:buClr>
              <a:buFont typeface="Arial" panose="020B0604020202020204" pitchFamily="34" charset="0"/>
              <a:buChar char="•"/>
            </a:pPr>
            <a:r>
              <a:rPr lang="en-US" sz="1500" dirty="0">
                <a:solidFill>
                  <a:schemeClr val="tx1">
                    <a:lumMod val="85000"/>
                    <a:lumOff val="15000"/>
                  </a:schemeClr>
                </a:solidFill>
              </a:rPr>
              <a:t>LEGOLAND opened in Carlsbad, California in 1999</a:t>
            </a:r>
          </a:p>
          <a:p>
            <a:pPr defTabSz="914400">
              <a:spcAft>
                <a:spcPts val="600"/>
              </a:spcAft>
              <a:buClr>
                <a:srgbClr val="FFC000"/>
              </a:buClr>
              <a:buFont typeface="Arial" panose="020B0604020202020204" pitchFamily="34" charset="0"/>
              <a:buChar char="•"/>
            </a:pPr>
            <a:r>
              <a:rPr lang="en-US" sz="1500" dirty="0">
                <a:solidFill>
                  <a:schemeClr val="tx1">
                    <a:lumMod val="85000"/>
                    <a:lumOff val="15000"/>
                  </a:schemeClr>
                </a:solidFill>
              </a:rPr>
              <a:t>The LEGO Movie released in 2014, grossing $470 million on a budget of $65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1000"/>
                                        <p:tgtEl>
                                          <p:spTgt spid="78">
                                            <p:txEl>
                                              <p:pRg st="0" end="0"/>
                                            </p:txEl>
                                          </p:spTgt>
                                        </p:tgtEl>
                                      </p:cBhvr>
                                    </p:animEffect>
                                    <p:anim calcmode="lin" valueType="num">
                                      <p:cBhvr>
                                        <p:cTn id="8" dur="10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8">
                                            <p:txEl>
                                              <p:pRg st="1" end="1"/>
                                            </p:txEl>
                                          </p:spTgt>
                                        </p:tgtEl>
                                        <p:attrNameLst>
                                          <p:attrName>style.visibility</p:attrName>
                                        </p:attrNameLst>
                                      </p:cBhvr>
                                      <p:to>
                                        <p:strVal val="visible"/>
                                      </p:to>
                                    </p:set>
                                    <p:animEffect transition="in" filter="fade">
                                      <p:cBhvr>
                                        <p:cTn id="12" dur="1000"/>
                                        <p:tgtEl>
                                          <p:spTgt spid="78">
                                            <p:txEl>
                                              <p:pRg st="1" end="1"/>
                                            </p:txEl>
                                          </p:spTgt>
                                        </p:tgtEl>
                                      </p:cBhvr>
                                    </p:animEffect>
                                    <p:anim calcmode="lin" valueType="num">
                                      <p:cBhvr>
                                        <p:cTn id="13" dur="1000" fill="hold"/>
                                        <p:tgtEl>
                                          <p:spTgt spid="7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8">
                                            <p:txEl>
                                              <p:pRg st="2" end="2"/>
                                            </p:txEl>
                                          </p:spTgt>
                                        </p:tgtEl>
                                        <p:attrNameLst>
                                          <p:attrName>style.visibility</p:attrName>
                                        </p:attrNameLst>
                                      </p:cBhvr>
                                      <p:to>
                                        <p:strVal val="visible"/>
                                      </p:to>
                                    </p:set>
                                    <p:animEffect transition="in" filter="fade">
                                      <p:cBhvr>
                                        <p:cTn id="19" dur="1000"/>
                                        <p:tgtEl>
                                          <p:spTgt spid="78">
                                            <p:txEl>
                                              <p:pRg st="2" end="2"/>
                                            </p:txEl>
                                          </p:spTgt>
                                        </p:tgtEl>
                                      </p:cBhvr>
                                    </p:animEffect>
                                    <p:anim calcmode="lin" valueType="num">
                                      <p:cBhvr>
                                        <p:cTn id="20" dur="1000" fill="hold"/>
                                        <p:tgtEl>
                                          <p:spTgt spid="7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8">
                                            <p:txEl>
                                              <p:pRg st="3" end="3"/>
                                            </p:txEl>
                                          </p:spTgt>
                                        </p:tgtEl>
                                        <p:attrNameLst>
                                          <p:attrName>style.visibility</p:attrName>
                                        </p:attrNameLst>
                                      </p:cBhvr>
                                      <p:to>
                                        <p:strVal val="visible"/>
                                      </p:to>
                                    </p:set>
                                    <p:animEffect transition="in" filter="fade">
                                      <p:cBhvr>
                                        <p:cTn id="26" dur="1000"/>
                                        <p:tgtEl>
                                          <p:spTgt spid="78">
                                            <p:txEl>
                                              <p:pRg st="3" end="3"/>
                                            </p:txEl>
                                          </p:spTgt>
                                        </p:tgtEl>
                                      </p:cBhvr>
                                    </p:animEffect>
                                    <p:anim calcmode="lin" valueType="num">
                                      <p:cBhvr>
                                        <p:cTn id="27" dur="1000" fill="hold"/>
                                        <p:tgtEl>
                                          <p:spTgt spid="7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8">
                                            <p:txEl>
                                              <p:pRg st="4" end="4"/>
                                            </p:txEl>
                                          </p:spTgt>
                                        </p:tgtEl>
                                        <p:attrNameLst>
                                          <p:attrName>style.visibility</p:attrName>
                                        </p:attrNameLst>
                                      </p:cBhvr>
                                      <p:to>
                                        <p:strVal val="visible"/>
                                      </p:to>
                                    </p:set>
                                    <p:animEffect transition="in" filter="fade">
                                      <p:cBhvr>
                                        <p:cTn id="33" dur="1000"/>
                                        <p:tgtEl>
                                          <p:spTgt spid="78">
                                            <p:txEl>
                                              <p:pRg st="4" end="4"/>
                                            </p:txEl>
                                          </p:spTgt>
                                        </p:tgtEl>
                                      </p:cBhvr>
                                    </p:animEffect>
                                    <p:anim calcmode="lin" valueType="num">
                                      <p:cBhvr>
                                        <p:cTn id="34" dur="1000" fill="hold"/>
                                        <p:tgtEl>
                                          <p:spTgt spid="7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7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8">
                                            <p:txEl>
                                              <p:pRg st="5" end="5"/>
                                            </p:txEl>
                                          </p:spTgt>
                                        </p:tgtEl>
                                        <p:attrNameLst>
                                          <p:attrName>style.visibility</p:attrName>
                                        </p:attrNameLst>
                                      </p:cBhvr>
                                      <p:to>
                                        <p:strVal val="visible"/>
                                      </p:to>
                                    </p:set>
                                    <p:animEffect transition="in" filter="fade">
                                      <p:cBhvr>
                                        <p:cTn id="40" dur="1000"/>
                                        <p:tgtEl>
                                          <p:spTgt spid="78">
                                            <p:txEl>
                                              <p:pRg st="5" end="5"/>
                                            </p:txEl>
                                          </p:spTgt>
                                        </p:tgtEl>
                                      </p:cBhvr>
                                    </p:animEffect>
                                    <p:anim calcmode="lin" valueType="num">
                                      <p:cBhvr>
                                        <p:cTn id="41" dur="1000" fill="hold"/>
                                        <p:tgtEl>
                                          <p:spTgt spid="7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8">
                                            <p:txEl>
                                              <p:pRg st="6" end="6"/>
                                            </p:txEl>
                                          </p:spTgt>
                                        </p:tgtEl>
                                        <p:attrNameLst>
                                          <p:attrName>style.visibility</p:attrName>
                                        </p:attrNameLst>
                                      </p:cBhvr>
                                      <p:to>
                                        <p:strVal val="visible"/>
                                      </p:to>
                                    </p:set>
                                    <p:animEffect transition="in" filter="fade">
                                      <p:cBhvr>
                                        <p:cTn id="47" dur="1000"/>
                                        <p:tgtEl>
                                          <p:spTgt spid="78">
                                            <p:txEl>
                                              <p:pRg st="6" end="6"/>
                                            </p:txEl>
                                          </p:spTgt>
                                        </p:tgtEl>
                                      </p:cBhvr>
                                    </p:animEffect>
                                    <p:anim calcmode="lin" valueType="num">
                                      <p:cBhvr>
                                        <p:cTn id="48" dur="1000" fill="hold"/>
                                        <p:tgtEl>
                                          <p:spTgt spid="78">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7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8">
                                            <p:txEl>
                                              <p:pRg st="7" end="7"/>
                                            </p:txEl>
                                          </p:spTgt>
                                        </p:tgtEl>
                                        <p:attrNameLst>
                                          <p:attrName>style.visibility</p:attrName>
                                        </p:attrNameLst>
                                      </p:cBhvr>
                                      <p:to>
                                        <p:strVal val="visible"/>
                                      </p:to>
                                    </p:set>
                                    <p:animEffect transition="in" filter="fade">
                                      <p:cBhvr>
                                        <p:cTn id="54" dur="1000"/>
                                        <p:tgtEl>
                                          <p:spTgt spid="78">
                                            <p:txEl>
                                              <p:pRg st="7" end="7"/>
                                            </p:txEl>
                                          </p:spTgt>
                                        </p:tgtEl>
                                      </p:cBhvr>
                                    </p:animEffect>
                                    <p:anim calcmode="lin" valueType="num">
                                      <p:cBhvr>
                                        <p:cTn id="55" dur="1000" fill="hold"/>
                                        <p:tgtEl>
                                          <p:spTgt spid="78">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7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8">
                                            <p:txEl>
                                              <p:pRg st="8" end="8"/>
                                            </p:txEl>
                                          </p:spTgt>
                                        </p:tgtEl>
                                        <p:attrNameLst>
                                          <p:attrName>style.visibility</p:attrName>
                                        </p:attrNameLst>
                                      </p:cBhvr>
                                      <p:to>
                                        <p:strVal val="visible"/>
                                      </p:to>
                                    </p:set>
                                    <p:animEffect transition="in" filter="fade">
                                      <p:cBhvr>
                                        <p:cTn id="61" dur="1000"/>
                                        <p:tgtEl>
                                          <p:spTgt spid="78">
                                            <p:txEl>
                                              <p:pRg st="8" end="8"/>
                                            </p:txEl>
                                          </p:spTgt>
                                        </p:tgtEl>
                                      </p:cBhvr>
                                    </p:animEffect>
                                    <p:anim calcmode="lin" valueType="num">
                                      <p:cBhvr>
                                        <p:cTn id="62" dur="1000" fill="hold"/>
                                        <p:tgtEl>
                                          <p:spTgt spid="78">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7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8">
                                            <p:txEl>
                                              <p:pRg st="9" end="9"/>
                                            </p:txEl>
                                          </p:spTgt>
                                        </p:tgtEl>
                                        <p:attrNameLst>
                                          <p:attrName>style.visibility</p:attrName>
                                        </p:attrNameLst>
                                      </p:cBhvr>
                                      <p:to>
                                        <p:strVal val="visible"/>
                                      </p:to>
                                    </p:set>
                                    <p:animEffect transition="in" filter="fade">
                                      <p:cBhvr>
                                        <p:cTn id="68" dur="1000"/>
                                        <p:tgtEl>
                                          <p:spTgt spid="78">
                                            <p:txEl>
                                              <p:pRg st="9" end="9"/>
                                            </p:txEl>
                                          </p:spTgt>
                                        </p:tgtEl>
                                      </p:cBhvr>
                                    </p:animEffect>
                                    <p:anim calcmode="lin" valueType="num">
                                      <p:cBhvr>
                                        <p:cTn id="69" dur="1000" fill="hold"/>
                                        <p:tgtEl>
                                          <p:spTgt spid="78">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7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sp>
        <p:nvSpPr>
          <p:cNvPr id="88" name="Rectangle 8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Google Shape;83;p17"/>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0">
            <a:normAutofit/>
          </a:bodyPr>
          <a:lstStyle/>
          <a:p>
            <a:pPr marL="0" lvl="0" indent="0" defTabSz="914400">
              <a:spcBef>
                <a:spcPct val="0"/>
              </a:spcBef>
              <a:spcAft>
                <a:spcPts val="0"/>
              </a:spcAft>
            </a:pPr>
            <a:r>
              <a:rPr lang="en-US" sz="3300" b="1" spc="-120" dirty="0">
                <a:solidFill>
                  <a:srgbClr val="FFFFFF"/>
                </a:solidFill>
              </a:rPr>
              <a:t>Current Social Media Presence</a:t>
            </a:r>
          </a:p>
        </p:txBody>
      </p:sp>
      <p:sp>
        <p:nvSpPr>
          <p:cNvPr id="4" name="Content Placeholder 3">
            <a:extLst>
              <a:ext uri="{FF2B5EF4-FFF2-40B4-BE49-F238E27FC236}">
                <a16:creationId xmlns:a16="http://schemas.microsoft.com/office/drawing/2014/main" id="{6CAC3BA8-8FAE-4B64-A642-32E27CB8AE67}"/>
              </a:ext>
            </a:extLst>
          </p:cNvPr>
          <p:cNvSpPr>
            <a:spLocks noGrp="1"/>
          </p:cNvSpPr>
          <p:nvPr>
            <p:ph idx="1"/>
          </p:nvPr>
        </p:nvSpPr>
        <p:spPr>
          <a:xfrm>
            <a:off x="3227034" y="350635"/>
            <a:ext cx="5772587" cy="4544499"/>
          </a:xfrm>
        </p:spPr>
        <p:txBody>
          <a:bodyPr anchor="ctr">
            <a:normAutofit fontScale="92500" lnSpcReduction="20000"/>
          </a:bodyPr>
          <a:lstStyle/>
          <a:p>
            <a:pPr marL="457200" lvl="0" indent="-325755" defTabSz="914400">
              <a:spcBef>
                <a:spcPts val="0"/>
              </a:spcBef>
              <a:spcAft>
                <a:spcPts val="600"/>
              </a:spcAft>
              <a:buClr>
                <a:srgbClr val="FFC000"/>
              </a:buClr>
              <a:buSzPct val="100000"/>
              <a:buFont typeface="Arial" panose="020B0604020202020204" pitchFamily="34" charset="0"/>
              <a:buChar char="•"/>
            </a:pPr>
            <a:r>
              <a:rPr lang="en-US" b="1" dirty="0">
                <a:solidFill>
                  <a:schemeClr val="tx1">
                    <a:lumMod val="85000"/>
                    <a:lumOff val="15000"/>
                  </a:schemeClr>
                </a:solidFill>
              </a:rPr>
              <a:t>Facebook</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Posts daily</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Nearly 15 million followers</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Uses the same texts and images as Instagram posts</a:t>
            </a:r>
          </a:p>
          <a:p>
            <a:pPr marL="457200" lvl="0" indent="-325755" defTabSz="914400">
              <a:spcBef>
                <a:spcPts val="0"/>
              </a:spcBef>
              <a:spcAft>
                <a:spcPts val="600"/>
              </a:spcAft>
              <a:buClr>
                <a:srgbClr val="FFC000"/>
              </a:buClr>
              <a:buSzPct val="100000"/>
              <a:buFont typeface="Arial" panose="020B0604020202020204" pitchFamily="34" charset="0"/>
              <a:buChar char="•"/>
            </a:pPr>
            <a:r>
              <a:rPr lang="en-US" b="1" dirty="0">
                <a:solidFill>
                  <a:schemeClr val="tx1">
                    <a:lumMod val="85000"/>
                    <a:lumOff val="15000"/>
                  </a:schemeClr>
                </a:solidFill>
              </a:rPr>
              <a:t>Instagram</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Daily Posts</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Creates hashtags and encourages the community to use them</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Lots of content curated from the community</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7.7 million followers</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Often features collaborations with actors who are seen in LEGO sets from movies and shows</a:t>
            </a:r>
          </a:p>
          <a:p>
            <a:pPr marL="457200" lvl="0" indent="-325755" defTabSz="914400">
              <a:spcBef>
                <a:spcPts val="0"/>
              </a:spcBef>
              <a:spcAft>
                <a:spcPts val="600"/>
              </a:spcAft>
              <a:buClr>
                <a:srgbClr val="FFC000"/>
              </a:buClr>
              <a:buSzPct val="100000"/>
              <a:buFont typeface="Arial" panose="020B0604020202020204" pitchFamily="34" charset="0"/>
              <a:buChar char="•"/>
            </a:pPr>
            <a:r>
              <a:rPr lang="en-US" b="1" dirty="0">
                <a:solidFill>
                  <a:schemeClr val="tx1">
                    <a:lumMod val="85000"/>
                    <a:lumOff val="15000"/>
                  </a:schemeClr>
                </a:solidFill>
              </a:rPr>
              <a:t>Twitter</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Very interactive</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Memes, images and videos</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Nearly 870,000 followers</a:t>
            </a:r>
          </a:p>
          <a:p>
            <a:pPr marL="457200" lvl="0" indent="-325755" defTabSz="914400">
              <a:spcBef>
                <a:spcPts val="0"/>
              </a:spcBef>
              <a:spcAft>
                <a:spcPts val="600"/>
              </a:spcAft>
              <a:buClr>
                <a:srgbClr val="FFC000"/>
              </a:buClr>
              <a:buSzPct val="100000"/>
              <a:buFont typeface="Arial" panose="020B0604020202020204" pitchFamily="34" charset="0"/>
              <a:buChar char="•"/>
            </a:pPr>
            <a:r>
              <a:rPr lang="en-US" b="1" dirty="0">
                <a:solidFill>
                  <a:schemeClr val="tx1">
                    <a:lumMod val="85000"/>
                    <a:lumOff val="15000"/>
                  </a:schemeClr>
                </a:solidFill>
              </a:rPr>
              <a:t>YouTube</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Multiple videos a day shown in multiple languages</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Tips and tricks videos</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YouTube Shorts</a:t>
            </a:r>
          </a:p>
          <a:p>
            <a:pPr marL="914400" lvl="1" indent="-304165" defTabSz="914400">
              <a:spcBef>
                <a:spcPts val="0"/>
              </a:spcBef>
              <a:spcAft>
                <a:spcPts val="600"/>
              </a:spcAft>
              <a:buClr>
                <a:srgbClr val="FFC000"/>
              </a:buClr>
              <a:buSzPct val="100000"/>
              <a:buFont typeface="Arial" panose="020B0604020202020204" pitchFamily="34" charset="0"/>
              <a:buChar char="•"/>
            </a:pPr>
            <a:r>
              <a:rPr lang="en-US" sz="1400" dirty="0">
                <a:solidFill>
                  <a:schemeClr val="tx1">
                    <a:lumMod val="85000"/>
                    <a:lumOff val="15000"/>
                  </a:schemeClr>
                </a:solidFill>
              </a:rPr>
              <a:t>13.7 million subscribers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1000"/>
                                        <p:tgtEl>
                                          <p:spTgt spid="4">
                                            <p:txEl>
                                              <p:pRg st="7" end="7"/>
                                            </p:txEl>
                                          </p:spTgt>
                                        </p:tgtEl>
                                      </p:cBhvr>
                                    </p:animEffect>
                                    <p:anim calcmode="lin" valueType="num">
                                      <p:cBhvr>
                                        <p:cTn id="4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1000"/>
                                        <p:tgtEl>
                                          <p:spTgt spid="4">
                                            <p:txEl>
                                              <p:pRg st="9" end="9"/>
                                            </p:txEl>
                                          </p:spTgt>
                                        </p:tgtEl>
                                      </p:cBhvr>
                                    </p:animEffect>
                                    <p:anim calcmode="lin" valueType="num">
                                      <p:cBhvr>
                                        <p:cTn id="5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Effect transition="in" filter="fade">
                                      <p:cBhvr>
                                        <p:cTn id="61" dur="1000"/>
                                        <p:tgtEl>
                                          <p:spTgt spid="4">
                                            <p:txEl>
                                              <p:pRg st="10" end="10"/>
                                            </p:txEl>
                                          </p:spTgt>
                                        </p:tgtEl>
                                      </p:cBhvr>
                                    </p:animEffect>
                                    <p:anim calcmode="lin" valueType="num">
                                      <p:cBhvr>
                                        <p:cTn id="6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11" end="11"/>
                                            </p:txEl>
                                          </p:spTgt>
                                        </p:tgtEl>
                                        <p:attrNameLst>
                                          <p:attrName>style.visibility</p:attrName>
                                        </p:attrNameLst>
                                      </p:cBhvr>
                                      <p:to>
                                        <p:strVal val="visible"/>
                                      </p:to>
                                    </p:set>
                                    <p:animEffect transition="in" filter="fade">
                                      <p:cBhvr>
                                        <p:cTn id="66" dur="1000"/>
                                        <p:tgtEl>
                                          <p:spTgt spid="4">
                                            <p:txEl>
                                              <p:pRg st="11" end="11"/>
                                            </p:txEl>
                                          </p:spTgt>
                                        </p:tgtEl>
                                      </p:cBhvr>
                                    </p:animEffect>
                                    <p:anim calcmode="lin" valueType="num">
                                      <p:cBhvr>
                                        <p:cTn id="6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txEl>
                                              <p:pRg st="12" end="12"/>
                                            </p:txEl>
                                          </p:spTgt>
                                        </p:tgtEl>
                                        <p:attrNameLst>
                                          <p:attrName>style.visibility</p:attrName>
                                        </p:attrNameLst>
                                      </p:cBhvr>
                                      <p:to>
                                        <p:strVal val="visible"/>
                                      </p:to>
                                    </p:set>
                                    <p:animEffect transition="in" filter="fade">
                                      <p:cBhvr>
                                        <p:cTn id="71" dur="1000"/>
                                        <p:tgtEl>
                                          <p:spTgt spid="4">
                                            <p:txEl>
                                              <p:pRg st="12" end="12"/>
                                            </p:txEl>
                                          </p:spTgt>
                                        </p:tgtEl>
                                      </p:cBhvr>
                                    </p:animEffect>
                                    <p:anim calcmode="lin" valueType="num">
                                      <p:cBhvr>
                                        <p:cTn id="7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
                                            <p:txEl>
                                              <p:pRg st="13" end="13"/>
                                            </p:txEl>
                                          </p:spTgt>
                                        </p:tgtEl>
                                        <p:attrNameLst>
                                          <p:attrName>style.visibility</p:attrName>
                                        </p:attrNameLst>
                                      </p:cBhvr>
                                      <p:to>
                                        <p:strVal val="visible"/>
                                      </p:to>
                                    </p:set>
                                    <p:animEffect transition="in" filter="fade">
                                      <p:cBhvr>
                                        <p:cTn id="76" dur="1000"/>
                                        <p:tgtEl>
                                          <p:spTgt spid="4">
                                            <p:txEl>
                                              <p:pRg st="13" end="13"/>
                                            </p:txEl>
                                          </p:spTgt>
                                        </p:tgtEl>
                                      </p:cBhvr>
                                    </p:animEffect>
                                    <p:anim calcmode="lin" valueType="num">
                                      <p:cBhvr>
                                        <p:cTn id="77"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4">
                                            <p:txEl>
                                              <p:pRg st="14" end="14"/>
                                            </p:txEl>
                                          </p:spTgt>
                                        </p:tgtEl>
                                        <p:attrNameLst>
                                          <p:attrName>style.visibility</p:attrName>
                                        </p:attrNameLst>
                                      </p:cBhvr>
                                      <p:to>
                                        <p:strVal val="visible"/>
                                      </p:to>
                                    </p:set>
                                    <p:animEffect transition="in" filter="fade">
                                      <p:cBhvr>
                                        <p:cTn id="83" dur="1000"/>
                                        <p:tgtEl>
                                          <p:spTgt spid="4">
                                            <p:txEl>
                                              <p:pRg st="14" end="14"/>
                                            </p:txEl>
                                          </p:spTgt>
                                        </p:tgtEl>
                                      </p:cBhvr>
                                    </p:animEffect>
                                    <p:anim calcmode="lin" valueType="num">
                                      <p:cBhvr>
                                        <p:cTn id="84"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
                                            <p:txEl>
                                              <p:pRg st="15" end="15"/>
                                            </p:txEl>
                                          </p:spTgt>
                                        </p:tgtEl>
                                        <p:attrNameLst>
                                          <p:attrName>style.visibility</p:attrName>
                                        </p:attrNameLst>
                                      </p:cBhvr>
                                      <p:to>
                                        <p:strVal val="visible"/>
                                      </p:to>
                                    </p:set>
                                    <p:animEffect transition="in" filter="fade">
                                      <p:cBhvr>
                                        <p:cTn id="88" dur="1000"/>
                                        <p:tgtEl>
                                          <p:spTgt spid="4">
                                            <p:txEl>
                                              <p:pRg st="15" end="15"/>
                                            </p:txEl>
                                          </p:spTgt>
                                        </p:tgtEl>
                                      </p:cBhvr>
                                    </p:animEffect>
                                    <p:anim calcmode="lin" valueType="num">
                                      <p:cBhvr>
                                        <p:cTn id="89"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4">
                                            <p:txEl>
                                              <p:pRg st="16" end="16"/>
                                            </p:txEl>
                                          </p:spTgt>
                                        </p:tgtEl>
                                        <p:attrNameLst>
                                          <p:attrName>style.visibility</p:attrName>
                                        </p:attrNameLst>
                                      </p:cBhvr>
                                      <p:to>
                                        <p:strVal val="visible"/>
                                      </p:to>
                                    </p:set>
                                    <p:animEffect transition="in" filter="fade">
                                      <p:cBhvr>
                                        <p:cTn id="93" dur="1000"/>
                                        <p:tgtEl>
                                          <p:spTgt spid="4">
                                            <p:txEl>
                                              <p:pRg st="16" end="16"/>
                                            </p:txEl>
                                          </p:spTgt>
                                        </p:tgtEl>
                                      </p:cBhvr>
                                    </p:animEffect>
                                    <p:anim calcmode="lin" valueType="num">
                                      <p:cBhvr>
                                        <p:cTn id="94"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95" dur="1000" fill="hold"/>
                                        <p:tgtEl>
                                          <p:spTgt spid="4">
                                            <p:txEl>
                                              <p:pRg st="16" end="16"/>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
                                            <p:txEl>
                                              <p:pRg st="17" end="17"/>
                                            </p:txEl>
                                          </p:spTgt>
                                        </p:tgtEl>
                                        <p:attrNameLst>
                                          <p:attrName>style.visibility</p:attrName>
                                        </p:attrNameLst>
                                      </p:cBhvr>
                                      <p:to>
                                        <p:strVal val="visible"/>
                                      </p:to>
                                    </p:set>
                                    <p:animEffect transition="in" filter="fade">
                                      <p:cBhvr>
                                        <p:cTn id="98" dur="1000"/>
                                        <p:tgtEl>
                                          <p:spTgt spid="4">
                                            <p:txEl>
                                              <p:pRg st="17" end="17"/>
                                            </p:txEl>
                                          </p:spTgt>
                                        </p:tgtEl>
                                      </p:cBhvr>
                                    </p:animEffect>
                                    <p:anim calcmode="lin" valueType="num">
                                      <p:cBhvr>
                                        <p:cTn id="99"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17" end="17"/>
                                            </p:tx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
                                            <p:txEl>
                                              <p:pRg st="18" end="18"/>
                                            </p:txEl>
                                          </p:spTgt>
                                        </p:tgtEl>
                                        <p:attrNameLst>
                                          <p:attrName>style.visibility</p:attrName>
                                        </p:attrNameLst>
                                      </p:cBhvr>
                                      <p:to>
                                        <p:strVal val="visible"/>
                                      </p:to>
                                    </p:set>
                                    <p:animEffect transition="in" filter="fade">
                                      <p:cBhvr>
                                        <p:cTn id="103" dur="1000"/>
                                        <p:tgtEl>
                                          <p:spTgt spid="4">
                                            <p:txEl>
                                              <p:pRg st="18" end="18"/>
                                            </p:txEl>
                                          </p:spTgt>
                                        </p:tgtEl>
                                      </p:cBhvr>
                                    </p:animEffect>
                                    <p:anim calcmode="lin" valueType="num">
                                      <p:cBhvr>
                                        <p:cTn id="104"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105"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p:nvSpPr>
          <p:cNvPr id="95" name="Rectangle 94">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8"/>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300" b="1" spc="-120" dirty="0">
                <a:solidFill>
                  <a:srgbClr val="FFFFFF"/>
                </a:solidFill>
              </a:rPr>
              <a:t>Current Social Media Presence</a:t>
            </a:r>
          </a:p>
        </p:txBody>
      </p:sp>
      <p:sp>
        <p:nvSpPr>
          <p:cNvPr id="90" name="Google Shape;90;p18"/>
          <p:cNvSpPr txBox="1">
            <a:spLocks noGrp="1"/>
          </p:cNvSpPr>
          <p:nvPr>
            <p:ph type="body" idx="1"/>
          </p:nvPr>
        </p:nvSpPr>
        <p:spPr>
          <a:xfrm>
            <a:off x="3460791" y="702533"/>
            <a:ext cx="5111994" cy="3738433"/>
          </a:xfrm>
          <a:prstGeom prst="rect">
            <a:avLst/>
          </a:prstGeom>
        </p:spPr>
        <p:txBody>
          <a:bodyPr spcFirstLastPara="1" vert="horz" lIns="91440" tIns="45720" rIns="91440" bIns="45720" rtlCol="0" anchor="ctr" anchorCtr="0">
            <a:normAutofit/>
          </a:bodyPr>
          <a:lstStyle/>
          <a:p>
            <a:pPr lvl="0" defTabSz="914400">
              <a:spcBef>
                <a:spcPts val="0"/>
              </a:spcBef>
              <a:spcAft>
                <a:spcPts val="0"/>
              </a:spcAft>
              <a:buClr>
                <a:srgbClr val="FFC000"/>
              </a:buClr>
              <a:buSzPts val="1800"/>
              <a:buFont typeface="Arial" panose="020B0604020202020204" pitchFamily="34" charset="0"/>
              <a:buChar char="•"/>
            </a:pPr>
            <a:r>
              <a:rPr lang="en-US" b="1" dirty="0">
                <a:solidFill>
                  <a:schemeClr val="tx1">
                    <a:lumMod val="85000"/>
                    <a:lumOff val="15000"/>
                  </a:schemeClr>
                </a:solidFill>
              </a:rPr>
              <a:t>Pinterest</a:t>
            </a:r>
          </a:p>
          <a:p>
            <a:pPr lvl="1" defTabSz="914400">
              <a:spcBef>
                <a:spcPts val="0"/>
              </a:spcBef>
              <a:spcAft>
                <a:spcPts val="0"/>
              </a:spcAft>
              <a:buClr>
                <a:srgbClr val="FFC000"/>
              </a:buClr>
              <a:buSzPts val="1400"/>
              <a:buFont typeface="Arial" panose="020B0604020202020204" pitchFamily="34" charset="0"/>
              <a:buChar char="•"/>
            </a:pPr>
            <a:r>
              <a:rPr lang="en-US" sz="1500" dirty="0">
                <a:solidFill>
                  <a:schemeClr val="tx1">
                    <a:lumMod val="85000"/>
                    <a:lumOff val="15000"/>
                  </a:schemeClr>
                </a:solidFill>
              </a:rPr>
              <a:t>Posts roughly twice a week</a:t>
            </a:r>
          </a:p>
          <a:p>
            <a:pPr lvl="1" defTabSz="914400">
              <a:spcBef>
                <a:spcPts val="0"/>
              </a:spcBef>
              <a:spcAft>
                <a:spcPts val="0"/>
              </a:spcAft>
              <a:buClr>
                <a:srgbClr val="FFC000"/>
              </a:buClr>
              <a:buSzPts val="1400"/>
              <a:buFont typeface="Arial" panose="020B0604020202020204" pitchFamily="34" charset="0"/>
              <a:buChar char="•"/>
            </a:pPr>
            <a:r>
              <a:rPr lang="en-US" sz="1500" dirty="0">
                <a:solidFill>
                  <a:schemeClr val="tx1">
                    <a:lumMod val="85000"/>
                    <a:lumOff val="15000"/>
                  </a:schemeClr>
                </a:solidFill>
              </a:rPr>
              <a:t>Has their own boards and shares boards from others in the community</a:t>
            </a:r>
          </a:p>
          <a:p>
            <a:pPr lvl="1" defTabSz="914400">
              <a:spcBef>
                <a:spcPts val="0"/>
              </a:spcBef>
              <a:spcAft>
                <a:spcPts val="0"/>
              </a:spcAft>
              <a:buClr>
                <a:srgbClr val="FFC000"/>
              </a:buClr>
              <a:buSzPts val="1400"/>
              <a:buFont typeface="Arial" panose="020B0604020202020204" pitchFamily="34" charset="0"/>
              <a:buChar char="•"/>
            </a:pPr>
            <a:r>
              <a:rPr lang="en-US" sz="1500" dirty="0">
                <a:solidFill>
                  <a:schemeClr val="tx1">
                    <a:lumMod val="85000"/>
                    <a:lumOff val="15000"/>
                  </a:schemeClr>
                </a:solidFill>
              </a:rPr>
              <a:t>Great resource for parents!</a:t>
            </a:r>
          </a:p>
          <a:p>
            <a:pPr lvl="1" defTabSz="914400">
              <a:spcBef>
                <a:spcPts val="0"/>
              </a:spcBef>
              <a:spcAft>
                <a:spcPts val="0"/>
              </a:spcAft>
              <a:buClr>
                <a:srgbClr val="FFC000"/>
              </a:buClr>
              <a:buSzPts val="1400"/>
              <a:buFont typeface="Arial" panose="020B0604020202020204" pitchFamily="34" charset="0"/>
              <a:buChar char="•"/>
            </a:pPr>
            <a:r>
              <a:rPr lang="en-US" sz="1500" dirty="0">
                <a:solidFill>
                  <a:schemeClr val="tx1">
                    <a:lumMod val="85000"/>
                    <a:lumOff val="15000"/>
                  </a:schemeClr>
                </a:solidFill>
              </a:rPr>
              <a:t>245,000 followers</a:t>
            </a:r>
          </a:p>
          <a:p>
            <a:pPr lvl="0" defTabSz="914400">
              <a:spcBef>
                <a:spcPts val="0"/>
              </a:spcBef>
              <a:spcAft>
                <a:spcPts val="0"/>
              </a:spcAft>
              <a:buClr>
                <a:srgbClr val="FFC000"/>
              </a:buClr>
              <a:buSzPts val="1800"/>
              <a:buFont typeface="Arial" panose="020B0604020202020204" pitchFamily="34" charset="0"/>
              <a:buChar char="•"/>
            </a:pPr>
            <a:r>
              <a:rPr lang="en-US" b="1" dirty="0">
                <a:solidFill>
                  <a:schemeClr val="tx1">
                    <a:lumMod val="85000"/>
                    <a:lumOff val="15000"/>
                  </a:schemeClr>
                </a:solidFill>
              </a:rPr>
              <a:t>LinkedIn</a:t>
            </a:r>
          </a:p>
          <a:p>
            <a:pPr lvl="1" defTabSz="914400">
              <a:spcBef>
                <a:spcPts val="0"/>
              </a:spcBef>
              <a:spcAft>
                <a:spcPts val="0"/>
              </a:spcAft>
              <a:buClr>
                <a:srgbClr val="FFC000"/>
              </a:buClr>
              <a:buSzPts val="1400"/>
              <a:buFont typeface="Arial" panose="020B0604020202020204" pitchFamily="34" charset="0"/>
              <a:buChar char="•"/>
            </a:pPr>
            <a:r>
              <a:rPr lang="en-US" sz="1500" dirty="0">
                <a:solidFill>
                  <a:schemeClr val="tx1">
                    <a:lumMod val="85000"/>
                    <a:lumOff val="15000"/>
                  </a:schemeClr>
                </a:solidFill>
              </a:rPr>
              <a:t>Posts around twice a week</a:t>
            </a:r>
          </a:p>
          <a:p>
            <a:pPr lvl="1" defTabSz="914400">
              <a:spcBef>
                <a:spcPts val="0"/>
              </a:spcBef>
              <a:spcAft>
                <a:spcPts val="0"/>
              </a:spcAft>
              <a:buClr>
                <a:srgbClr val="FFC000"/>
              </a:buClr>
              <a:buSzPts val="1400"/>
              <a:buFont typeface="Arial" panose="020B0604020202020204" pitchFamily="34" charset="0"/>
              <a:buChar char="•"/>
            </a:pPr>
            <a:r>
              <a:rPr lang="en-US" sz="1500" dirty="0">
                <a:solidFill>
                  <a:schemeClr val="tx1">
                    <a:lumMod val="85000"/>
                    <a:lumOff val="15000"/>
                  </a:schemeClr>
                </a:solidFill>
              </a:rPr>
              <a:t>Photos, videos, some articles</a:t>
            </a:r>
          </a:p>
          <a:p>
            <a:pPr lvl="1" defTabSz="914400">
              <a:spcBef>
                <a:spcPts val="0"/>
              </a:spcBef>
              <a:spcAft>
                <a:spcPts val="0"/>
              </a:spcAft>
              <a:buClr>
                <a:srgbClr val="FFC000"/>
              </a:buClr>
              <a:buSzPts val="1400"/>
              <a:buFont typeface="Arial" panose="020B0604020202020204" pitchFamily="34" charset="0"/>
              <a:buChar char="•"/>
            </a:pPr>
            <a:r>
              <a:rPr lang="en-US" sz="1500" dirty="0">
                <a:solidFill>
                  <a:schemeClr val="tx1">
                    <a:lumMod val="85000"/>
                    <a:lumOff val="15000"/>
                  </a:schemeClr>
                </a:solidFill>
              </a:rPr>
              <a:t>Posts primarily show LEGO’s company culture</a:t>
            </a:r>
          </a:p>
          <a:p>
            <a:pPr lvl="1" defTabSz="914400">
              <a:spcBef>
                <a:spcPts val="0"/>
              </a:spcBef>
              <a:spcAft>
                <a:spcPts val="0"/>
              </a:spcAft>
              <a:buClr>
                <a:srgbClr val="FFC000"/>
              </a:buClr>
              <a:buSzPts val="1400"/>
              <a:buFont typeface="Arial" panose="020B0604020202020204" pitchFamily="34" charset="0"/>
              <a:buChar char="•"/>
            </a:pPr>
            <a:r>
              <a:rPr lang="en-US" sz="1500" dirty="0">
                <a:solidFill>
                  <a:schemeClr val="tx1">
                    <a:lumMod val="85000"/>
                    <a:lumOff val="15000"/>
                  </a:schemeClr>
                </a:solidFill>
              </a:rPr>
              <a:t>884,000 followers</a:t>
            </a:r>
          </a:p>
          <a:p>
            <a:pPr marL="0" lvl="0" indent="0" defTabSz="914400">
              <a:spcBef>
                <a:spcPts val="1200"/>
              </a:spcBef>
              <a:spcAft>
                <a:spcPts val="1200"/>
              </a:spcAft>
              <a:buFont typeface="Arial" pitchFamily="34" charset="0"/>
              <a:buChar char=" "/>
            </a:pPr>
            <a:endParaRPr 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000"/>
                                        <p:tgtEl>
                                          <p:spTgt spid="90">
                                            <p:txEl>
                                              <p:pRg st="0" end="0"/>
                                            </p:txEl>
                                          </p:spTgt>
                                        </p:tgtEl>
                                      </p:cBhvr>
                                    </p:animEffect>
                                    <p:anim calcmode="lin" valueType="num">
                                      <p:cBhvr>
                                        <p:cTn id="8" dur="10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1000"/>
                                        <p:tgtEl>
                                          <p:spTgt spid="90">
                                            <p:txEl>
                                              <p:pRg st="1" end="1"/>
                                            </p:txEl>
                                          </p:spTgt>
                                        </p:tgtEl>
                                      </p:cBhvr>
                                    </p:animEffect>
                                    <p:anim calcmode="lin" valueType="num">
                                      <p:cBhvr>
                                        <p:cTn id="13" dur="1000" fill="hold"/>
                                        <p:tgtEl>
                                          <p:spTgt spid="9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1000"/>
                                        <p:tgtEl>
                                          <p:spTgt spid="90">
                                            <p:txEl>
                                              <p:pRg st="2" end="2"/>
                                            </p:txEl>
                                          </p:spTgt>
                                        </p:tgtEl>
                                      </p:cBhvr>
                                    </p:animEffect>
                                    <p:anim calcmode="lin" valueType="num">
                                      <p:cBhvr>
                                        <p:cTn id="18" dur="10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1000"/>
                                        <p:tgtEl>
                                          <p:spTgt spid="90">
                                            <p:txEl>
                                              <p:pRg st="3" end="3"/>
                                            </p:txEl>
                                          </p:spTgt>
                                        </p:tgtEl>
                                      </p:cBhvr>
                                    </p:animEffect>
                                    <p:anim calcmode="lin" valueType="num">
                                      <p:cBhvr>
                                        <p:cTn id="23" dur="1000" fill="hold"/>
                                        <p:tgtEl>
                                          <p:spTgt spid="9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1000"/>
                                        <p:tgtEl>
                                          <p:spTgt spid="90">
                                            <p:txEl>
                                              <p:pRg st="4" end="4"/>
                                            </p:txEl>
                                          </p:spTgt>
                                        </p:tgtEl>
                                      </p:cBhvr>
                                    </p:animEffect>
                                    <p:anim calcmode="lin" valueType="num">
                                      <p:cBhvr>
                                        <p:cTn id="28" dur="10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0">
                                            <p:txEl>
                                              <p:pRg st="5" end="5"/>
                                            </p:txEl>
                                          </p:spTgt>
                                        </p:tgtEl>
                                        <p:attrNameLst>
                                          <p:attrName>style.visibility</p:attrName>
                                        </p:attrNameLst>
                                      </p:cBhvr>
                                      <p:to>
                                        <p:strVal val="visible"/>
                                      </p:to>
                                    </p:set>
                                    <p:animEffect transition="in" filter="fade">
                                      <p:cBhvr>
                                        <p:cTn id="34" dur="1000"/>
                                        <p:tgtEl>
                                          <p:spTgt spid="90">
                                            <p:txEl>
                                              <p:pRg st="5" end="5"/>
                                            </p:txEl>
                                          </p:spTgt>
                                        </p:tgtEl>
                                      </p:cBhvr>
                                    </p:animEffect>
                                    <p:anim calcmode="lin" valueType="num">
                                      <p:cBhvr>
                                        <p:cTn id="35" dur="10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90">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0">
                                            <p:txEl>
                                              <p:pRg st="6" end="6"/>
                                            </p:txEl>
                                          </p:spTgt>
                                        </p:tgtEl>
                                        <p:attrNameLst>
                                          <p:attrName>style.visibility</p:attrName>
                                        </p:attrNameLst>
                                      </p:cBhvr>
                                      <p:to>
                                        <p:strVal val="visible"/>
                                      </p:to>
                                    </p:set>
                                    <p:animEffect transition="in" filter="fade">
                                      <p:cBhvr>
                                        <p:cTn id="39" dur="1000"/>
                                        <p:tgtEl>
                                          <p:spTgt spid="90">
                                            <p:txEl>
                                              <p:pRg st="6" end="6"/>
                                            </p:txEl>
                                          </p:spTgt>
                                        </p:tgtEl>
                                      </p:cBhvr>
                                    </p:animEffect>
                                    <p:anim calcmode="lin" valueType="num">
                                      <p:cBhvr>
                                        <p:cTn id="40" dur="10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90">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0">
                                            <p:txEl>
                                              <p:pRg st="7" end="7"/>
                                            </p:txEl>
                                          </p:spTgt>
                                        </p:tgtEl>
                                        <p:attrNameLst>
                                          <p:attrName>style.visibility</p:attrName>
                                        </p:attrNameLst>
                                      </p:cBhvr>
                                      <p:to>
                                        <p:strVal val="visible"/>
                                      </p:to>
                                    </p:set>
                                    <p:animEffect transition="in" filter="fade">
                                      <p:cBhvr>
                                        <p:cTn id="44" dur="1000"/>
                                        <p:tgtEl>
                                          <p:spTgt spid="90">
                                            <p:txEl>
                                              <p:pRg st="7" end="7"/>
                                            </p:txEl>
                                          </p:spTgt>
                                        </p:tgtEl>
                                      </p:cBhvr>
                                    </p:animEffect>
                                    <p:anim calcmode="lin" valueType="num">
                                      <p:cBhvr>
                                        <p:cTn id="45" dur="1000" fill="hold"/>
                                        <p:tgtEl>
                                          <p:spTgt spid="90">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90">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0">
                                            <p:txEl>
                                              <p:pRg st="8" end="8"/>
                                            </p:txEl>
                                          </p:spTgt>
                                        </p:tgtEl>
                                        <p:attrNameLst>
                                          <p:attrName>style.visibility</p:attrName>
                                        </p:attrNameLst>
                                      </p:cBhvr>
                                      <p:to>
                                        <p:strVal val="visible"/>
                                      </p:to>
                                    </p:set>
                                    <p:animEffect transition="in" filter="fade">
                                      <p:cBhvr>
                                        <p:cTn id="49" dur="1000"/>
                                        <p:tgtEl>
                                          <p:spTgt spid="90">
                                            <p:txEl>
                                              <p:pRg st="8" end="8"/>
                                            </p:txEl>
                                          </p:spTgt>
                                        </p:tgtEl>
                                      </p:cBhvr>
                                    </p:animEffect>
                                    <p:anim calcmode="lin" valueType="num">
                                      <p:cBhvr>
                                        <p:cTn id="50" dur="1000" fill="hold"/>
                                        <p:tgtEl>
                                          <p:spTgt spid="90">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90">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0">
                                            <p:txEl>
                                              <p:pRg st="9" end="9"/>
                                            </p:txEl>
                                          </p:spTgt>
                                        </p:tgtEl>
                                        <p:attrNameLst>
                                          <p:attrName>style.visibility</p:attrName>
                                        </p:attrNameLst>
                                      </p:cBhvr>
                                      <p:to>
                                        <p:strVal val="visible"/>
                                      </p:to>
                                    </p:set>
                                    <p:animEffect transition="in" filter="fade">
                                      <p:cBhvr>
                                        <p:cTn id="54" dur="1000"/>
                                        <p:tgtEl>
                                          <p:spTgt spid="90">
                                            <p:txEl>
                                              <p:pRg st="9" end="9"/>
                                            </p:txEl>
                                          </p:spTgt>
                                        </p:tgtEl>
                                      </p:cBhvr>
                                    </p:animEffect>
                                    <p:anim calcmode="lin" valueType="num">
                                      <p:cBhvr>
                                        <p:cTn id="55" dur="1000" fill="hold"/>
                                        <p:tgtEl>
                                          <p:spTgt spid="90">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9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p:nvSpPr>
          <p:cNvPr id="95" name="Rectangle 94">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8"/>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 anchorCtr="0">
            <a:normAutofit/>
          </a:bodyPr>
          <a:lstStyle/>
          <a:p>
            <a:pPr marL="0" lvl="0" indent="0" algn="ctr" rtl="0">
              <a:spcBef>
                <a:spcPts val="0"/>
              </a:spcBef>
              <a:spcAft>
                <a:spcPts val="0"/>
              </a:spcAft>
              <a:buNone/>
            </a:pPr>
            <a:r>
              <a:rPr lang="en-US" sz="3300" b="1" dirty="0"/>
              <a:t>SWOT:</a:t>
            </a:r>
            <a:br>
              <a:rPr lang="en-US" sz="3300" b="1" dirty="0"/>
            </a:br>
            <a:r>
              <a:rPr lang="en-US" sz="3300" b="1" dirty="0"/>
              <a:t>Strengths</a:t>
            </a:r>
            <a:br>
              <a:rPr lang="en-US" sz="3300" b="1" dirty="0"/>
            </a:br>
            <a:r>
              <a:rPr lang="en-US" sz="3300" b="1" dirty="0"/>
              <a:t>And</a:t>
            </a:r>
            <a:br>
              <a:rPr lang="en-US" sz="3300" b="1" dirty="0"/>
            </a:br>
            <a:r>
              <a:rPr lang="en-US" sz="3300" b="1" dirty="0"/>
              <a:t>Weaknesses</a:t>
            </a:r>
            <a:endParaRPr lang="en-US" sz="3300" b="1" spc="-120" dirty="0">
              <a:solidFill>
                <a:srgbClr val="FFFFFF"/>
              </a:solidFill>
            </a:endParaRPr>
          </a:p>
        </p:txBody>
      </p:sp>
      <p:graphicFrame>
        <p:nvGraphicFramePr>
          <p:cNvPr id="2" name="Table 2">
            <a:extLst>
              <a:ext uri="{FF2B5EF4-FFF2-40B4-BE49-F238E27FC236}">
                <a16:creationId xmlns:a16="http://schemas.microsoft.com/office/drawing/2014/main" id="{3267287A-F749-4EE9-83C2-A11127E7AB22}"/>
              </a:ext>
            </a:extLst>
          </p:cNvPr>
          <p:cNvGraphicFramePr>
            <a:graphicFrameLocks noGrp="1"/>
          </p:cNvGraphicFramePr>
          <p:nvPr>
            <p:extLst>
              <p:ext uri="{D42A27DB-BD31-4B8C-83A1-F6EECF244321}">
                <p14:modId xmlns:p14="http://schemas.microsoft.com/office/powerpoint/2010/main" val="2186975581"/>
              </p:ext>
            </p:extLst>
          </p:nvPr>
        </p:nvGraphicFramePr>
        <p:xfrm>
          <a:off x="3342637" y="279728"/>
          <a:ext cx="5514110" cy="4601570"/>
        </p:xfrm>
        <a:graphic>
          <a:graphicData uri="http://schemas.openxmlformats.org/drawingml/2006/table">
            <a:tbl>
              <a:tblPr firstRow="1" bandRow="1">
                <a:tableStyleId>{2D5ABB26-0587-4C30-8999-92F81FD0307C}</a:tableStyleId>
              </a:tblPr>
              <a:tblGrid>
                <a:gridCol w="2757055">
                  <a:extLst>
                    <a:ext uri="{9D8B030D-6E8A-4147-A177-3AD203B41FA5}">
                      <a16:colId xmlns:a16="http://schemas.microsoft.com/office/drawing/2014/main" val="2219699952"/>
                    </a:ext>
                  </a:extLst>
                </a:gridCol>
                <a:gridCol w="2757055">
                  <a:extLst>
                    <a:ext uri="{9D8B030D-6E8A-4147-A177-3AD203B41FA5}">
                      <a16:colId xmlns:a16="http://schemas.microsoft.com/office/drawing/2014/main" val="1987347736"/>
                    </a:ext>
                  </a:extLst>
                </a:gridCol>
              </a:tblGrid>
              <a:tr h="4525563">
                <a:tc>
                  <a:txBody>
                    <a:bodyPr/>
                    <a:lstStyle/>
                    <a:p>
                      <a:pPr marL="0" lvl="0" indent="0" algn="ctr" rtl="0">
                        <a:lnSpc>
                          <a:spcPct val="115000"/>
                        </a:lnSpc>
                        <a:spcBef>
                          <a:spcPts val="0"/>
                        </a:spcBef>
                        <a:spcAft>
                          <a:spcPts val="0"/>
                        </a:spcAft>
                        <a:buNone/>
                      </a:pPr>
                      <a:r>
                        <a:rPr lang="en" sz="1300" b="1" dirty="0">
                          <a:ln>
                            <a:noFill/>
                          </a:ln>
                          <a:solidFill>
                            <a:schemeClr val="tx1"/>
                          </a:solidFill>
                          <a:latin typeface="+mj-lt"/>
                          <a:ea typeface="Times New Roman"/>
                          <a:cs typeface="Times New Roman"/>
                          <a:sym typeface="Times New Roman"/>
                        </a:rPr>
                        <a:t>Strengths:</a:t>
                      </a:r>
                      <a:endParaRPr sz="1300" b="1" dirty="0">
                        <a:ln>
                          <a:noFill/>
                        </a:ln>
                        <a:solidFill>
                          <a:schemeClr val="tx1"/>
                        </a:solidFill>
                        <a:latin typeface="+mj-lt"/>
                        <a:ea typeface="Times New Roman"/>
                        <a:cs typeface="Times New Roman"/>
                        <a:sym typeface="Times New Roman"/>
                      </a:endParaRPr>
                    </a:p>
                    <a:p>
                      <a:pPr marL="0" lvl="0" indent="0" algn="ctr" rtl="0">
                        <a:lnSpc>
                          <a:spcPct val="115000"/>
                        </a:lnSpc>
                        <a:spcBef>
                          <a:spcPts val="0"/>
                        </a:spcBef>
                        <a:spcAft>
                          <a:spcPts val="0"/>
                        </a:spcAft>
                        <a:buNone/>
                      </a:pPr>
                      <a:endParaRPr sz="1000" b="1" dirty="0">
                        <a:ln>
                          <a:noFill/>
                        </a:ln>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1100" dirty="0">
                          <a:ln>
                            <a:noFill/>
                          </a:ln>
                          <a:solidFill>
                            <a:schemeClr val="tx1"/>
                          </a:solidFill>
                          <a:latin typeface="+mn-lt"/>
                          <a:ea typeface="Times New Roman"/>
                          <a:cs typeface="Times New Roman"/>
                          <a:sym typeface="Times New Roman"/>
                        </a:rPr>
                        <a:t>The fact that LEGOs are a product that appeals to a wide age group and many demographics is their strongest advantage. When it comes to social media, their biggest strength is their community, which is a big source of their content in addition to product announcements and launches.</a:t>
                      </a:r>
                      <a:endParaRPr sz="1100" dirty="0">
                        <a:ln>
                          <a:noFill/>
                        </a:ln>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endParaRPr sz="1100" dirty="0">
                        <a:ln>
                          <a:noFill/>
                        </a:ln>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r>
                        <a:rPr lang="en" sz="1100" dirty="0">
                          <a:ln>
                            <a:noFill/>
                          </a:ln>
                          <a:solidFill>
                            <a:schemeClr val="tx1"/>
                          </a:solidFill>
                          <a:latin typeface="+mn-lt"/>
                          <a:ea typeface="Times New Roman"/>
                          <a:cs typeface="Times New Roman"/>
                          <a:sym typeface="Times New Roman"/>
                        </a:rPr>
                        <a:t>The LEGO Group excels at using YouTube and Instagram. On YouTube, they make great use of short-form content including kid-friendly series, behind the scenes videos, building tips and tricks, interviews and more. (In several languages as well, in a nod to worldwide popularity of LEGO.)</a:t>
                      </a:r>
                      <a:endParaRPr sz="1100" dirty="0">
                        <a:ln>
                          <a:noFill/>
                        </a:ln>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endParaRPr sz="1100" dirty="0">
                        <a:ln>
                          <a:noFill/>
                        </a:ln>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r>
                        <a:rPr lang="en" sz="1100" dirty="0">
                          <a:ln>
                            <a:noFill/>
                          </a:ln>
                          <a:solidFill>
                            <a:schemeClr val="tx1"/>
                          </a:solidFill>
                          <a:latin typeface="+mn-lt"/>
                          <a:ea typeface="Times New Roman"/>
                          <a:cs typeface="Times New Roman"/>
                          <a:sym typeface="Times New Roman"/>
                        </a:rPr>
                        <a:t>In their social portfolio, Instagram is their strongest platform. Their posts are always varied, whether they post a singular picture, video, or make use of carousel posts.</a:t>
                      </a:r>
                      <a:endParaRPr sz="1100" dirty="0">
                        <a:ln>
                          <a:noFill/>
                        </a:ln>
                        <a:solidFill>
                          <a:schemeClr val="tx1"/>
                        </a:solidFill>
                        <a:latin typeface="+mn-lt"/>
                        <a:ea typeface="Times New Roman"/>
                        <a:cs typeface="Times New Roman"/>
                        <a:sym typeface="Times New Roman"/>
                      </a:endParaRPr>
                    </a:p>
                  </a:txBody>
                  <a:tcPr marL="62029" marR="62029" marT="82698" marB="82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rtl="0">
                        <a:lnSpc>
                          <a:spcPct val="115000"/>
                        </a:lnSpc>
                        <a:spcBef>
                          <a:spcPts val="0"/>
                        </a:spcBef>
                        <a:spcAft>
                          <a:spcPts val="0"/>
                        </a:spcAft>
                        <a:buNone/>
                      </a:pPr>
                      <a:r>
                        <a:rPr lang="en" sz="1300" b="1" dirty="0">
                          <a:ln>
                            <a:noFill/>
                          </a:ln>
                          <a:solidFill>
                            <a:schemeClr val="tx1"/>
                          </a:solidFill>
                          <a:latin typeface="+mj-lt"/>
                          <a:ea typeface="Times New Roman"/>
                          <a:cs typeface="Times New Roman"/>
                          <a:sym typeface="Times New Roman"/>
                        </a:rPr>
                        <a:t>Weaknesses:</a:t>
                      </a:r>
                      <a:endParaRPr sz="1300" b="1" dirty="0">
                        <a:ln>
                          <a:noFill/>
                        </a:ln>
                        <a:solidFill>
                          <a:schemeClr val="tx1"/>
                        </a:solidFill>
                        <a:latin typeface="+mj-lt"/>
                        <a:ea typeface="Times New Roman"/>
                        <a:cs typeface="Times New Roman"/>
                        <a:sym typeface="Times New Roman"/>
                      </a:endParaRPr>
                    </a:p>
                    <a:p>
                      <a:pPr marL="0" lvl="0" indent="0" algn="ctr" rtl="0">
                        <a:lnSpc>
                          <a:spcPct val="115000"/>
                        </a:lnSpc>
                        <a:spcBef>
                          <a:spcPts val="0"/>
                        </a:spcBef>
                        <a:spcAft>
                          <a:spcPts val="0"/>
                        </a:spcAft>
                        <a:buNone/>
                      </a:pPr>
                      <a:endParaRPr sz="1000" b="1" dirty="0">
                        <a:ln>
                          <a:noFill/>
                        </a:ln>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1100" dirty="0">
                          <a:ln>
                            <a:noFill/>
                          </a:ln>
                          <a:solidFill>
                            <a:schemeClr val="tx1"/>
                          </a:solidFill>
                          <a:latin typeface="+mn-lt"/>
                          <a:ea typeface="Times New Roman"/>
                          <a:cs typeface="Times New Roman"/>
                          <a:sym typeface="Times New Roman"/>
                        </a:rPr>
                        <a:t>While there are many strengths to the LEGO brand’s social media, there are some areas that are lacking.</a:t>
                      </a:r>
                      <a:endParaRPr sz="1100" dirty="0">
                        <a:ln>
                          <a:noFill/>
                        </a:ln>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endParaRPr sz="1100" dirty="0">
                        <a:ln>
                          <a:noFill/>
                        </a:ln>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r>
                        <a:rPr lang="en" sz="1100" dirty="0">
                          <a:ln>
                            <a:noFill/>
                          </a:ln>
                          <a:solidFill>
                            <a:schemeClr val="tx1"/>
                          </a:solidFill>
                          <a:latin typeface="+mn-lt"/>
                          <a:ea typeface="Times New Roman"/>
                          <a:cs typeface="Times New Roman"/>
                          <a:sym typeface="Times New Roman"/>
                        </a:rPr>
                        <a:t>Looking at posts on Facebook and Twitter. the </a:t>
                      </a:r>
                      <a:r>
                        <a:rPr lang="en" sz="1100" b="1" i="1" dirty="0">
                          <a:ln>
                            <a:noFill/>
                          </a:ln>
                          <a:solidFill>
                            <a:schemeClr val="tx1"/>
                          </a:solidFill>
                          <a:latin typeface="+mn-lt"/>
                          <a:ea typeface="Times New Roman"/>
                          <a:cs typeface="Times New Roman"/>
                          <a:sym typeface="Times New Roman"/>
                        </a:rPr>
                        <a:t>exact</a:t>
                      </a:r>
                      <a:r>
                        <a:rPr lang="en" sz="1100" dirty="0">
                          <a:ln>
                            <a:noFill/>
                          </a:ln>
                          <a:solidFill>
                            <a:schemeClr val="tx1"/>
                          </a:solidFill>
                          <a:latin typeface="+mn-lt"/>
                          <a:ea typeface="Times New Roman"/>
                          <a:cs typeface="Times New Roman"/>
                          <a:sym typeface="Times New Roman"/>
                        </a:rPr>
                        <a:t> same text and image are used in posts, leaving someone less likely for follow on multiple platforms.</a:t>
                      </a:r>
                      <a:endParaRPr sz="1100" dirty="0">
                        <a:ln>
                          <a:noFill/>
                        </a:ln>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endParaRPr sz="1100" dirty="0">
                        <a:ln>
                          <a:noFill/>
                        </a:ln>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r>
                        <a:rPr lang="en" sz="1100" dirty="0">
                          <a:ln>
                            <a:noFill/>
                          </a:ln>
                          <a:solidFill>
                            <a:schemeClr val="tx1"/>
                          </a:solidFill>
                          <a:latin typeface="+mn-lt"/>
                          <a:ea typeface="Times New Roman"/>
                          <a:cs typeface="Times New Roman"/>
                          <a:sym typeface="Times New Roman"/>
                        </a:rPr>
                        <a:t>The YouTube channel could have greater organization with playlists and keep a closer eye on updating them with a new video is uploaded to the channel. While there’s multiple languages uploaded for the kid-friendly series, there is a lack of accessibility in other videos, as they often rely on YouTube for close captioning (which often does not function well), and for the silent videos with titles in English, there’s no counterpart in another language.</a:t>
                      </a:r>
                      <a:endParaRPr sz="1100" dirty="0">
                        <a:ln>
                          <a:noFill/>
                        </a:ln>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r>
                        <a:rPr lang="en" sz="1100" dirty="0">
                          <a:ln>
                            <a:noFill/>
                          </a:ln>
                          <a:solidFill>
                            <a:schemeClr val="tx1"/>
                          </a:solidFill>
                          <a:latin typeface="Times New Roman"/>
                          <a:ea typeface="Times New Roman"/>
                          <a:cs typeface="Times New Roman"/>
                          <a:sym typeface="Times New Roman"/>
                        </a:rPr>
                        <a:t> </a:t>
                      </a:r>
                      <a:endParaRPr sz="1100" dirty="0">
                        <a:ln>
                          <a:noFill/>
                        </a:ln>
                        <a:solidFill>
                          <a:schemeClr val="tx1"/>
                        </a:solidFill>
                        <a:latin typeface="Times New Roman"/>
                        <a:ea typeface="Times New Roman"/>
                        <a:cs typeface="Times New Roman"/>
                        <a:sym typeface="Times New Roman"/>
                      </a:endParaRPr>
                    </a:p>
                  </a:txBody>
                  <a:tcPr marL="62029" marR="62029" marT="82698" marB="82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772098"/>
                  </a:ext>
                </a:extLst>
              </a:tr>
            </a:tbl>
          </a:graphicData>
        </a:graphic>
      </p:graphicFrame>
    </p:spTree>
    <p:extLst>
      <p:ext uri="{BB962C8B-B14F-4D97-AF65-F5344CB8AC3E}">
        <p14:creationId xmlns:p14="http://schemas.microsoft.com/office/powerpoint/2010/main" val="10461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p:nvSpPr>
          <p:cNvPr id="95" name="Rectangle 94">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8"/>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 anchorCtr="0">
            <a:normAutofit/>
          </a:bodyPr>
          <a:lstStyle/>
          <a:p>
            <a:pPr marL="0" lvl="0" indent="0" algn="ctr" rtl="0">
              <a:spcBef>
                <a:spcPts val="0"/>
              </a:spcBef>
              <a:spcAft>
                <a:spcPts val="0"/>
              </a:spcAft>
              <a:buNone/>
            </a:pPr>
            <a:r>
              <a:rPr lang="en-US" sz="3300" b="1" dirty="0"/>
              <a:t>SWOT:</a:t>
            </a:r>
            <a:br>
              <a:rPr lang="en-US" sz="3300" b="1" dirty="0"/>
            </a:br>
            <a:r>
              <a:rPr lang="en-US" sz="3300" b="1" dirty="0"/>
              <a:t>Strengths</a:t>
            </a:r>
            <a:br>
              <a:rPr lang="en-US" sz="3300" b="1" dirty="0"/>
            </a:br>
            <a:r>
              <a:rPr lang="en-US" sz="3300" b="1" dirty="0"/>
              <a:t>And</a:t>
            </a:r>
            <a:br>
              <a:rPr lang="en-US" sz="3300" b="1" dirty="0"/>
            </a:br>
            <a:r>
              <a:rPr lang="en-US" sz="3300" b="1" dirty="0"/>
              <a:t>Weaknesses</a:t>
            </a:r>
            <a:endParaRPr lang="en-US" sz="3300" b="1" spc="-120" dirty="0">
              <a:solidFill>
                <a:srgbClr val="FFFFFF"/>
              </a:solidFill>
            </a:endParaRPr>
          </a:p>
        </p:txBody>
      </p:sp>
      <p:graphicFrame>
        <p:nvGraphicFramePr>
          <p:cNvPr id="2" name="Table 2">
            <a:extLst>
              <a:ext uri="{FF2B5EF4-FFF2-40B4-BE49-F238E27FC236}">
                <a16:creationId xmlns:a16="http://schemas.microsoft.com/office/drawing/2014/main" id="{3267287A-F749-4EE9-83C2-A11127E7AB22}"/>
              </a:ext>
            </a:extLst>
          </p:cNvPr>
          <p:cNvGraphicFramePr>
            <a:graphicFrameLocks noGrp="1"/>
          </p:cNvGraphicFramePr>
          <p:nvPr>
            <p:extLst>
              <p:ext uri="{D42A27DB-BD31-4B8C-83A1-F6EECF244321}">
                <p14:modId xmlns:p14="http://schemas.microsoft.com/office/powerpoint/2010/main" val="375236192"/>
              </p:ext>
            </p:extLst>
          </p:nvPr>
        </p:nvGraphicFramePr>
        <p:xfrm>
          <a:off x="3342637" y="148110"/>
          <a:ext cx="5514110" cy="4792823"/>
        </p:xfrm>
        <a:graphic>
          <a:graphicData uri="http://schemas.openxmlformats.org/drawingml/2006/table">
            <a:tbl>
              <a:tblPr firstRow="1" bandRow="1">
                <a:tableStyleId>{2D5ABB26-0587-4C30-8999-92F81FD0307C}</a:tableStyleId>
              </a:tblPr>
              <a:tblGrid>
                <a:gridCol w="2757055">
                  <a:extLst>
                    <a:ext uri="{9D8B030D-6E8A-4147-A177-3AD203B41FA5}">
                      <a16:colId xmlns:a16="http://schemas.microsoft.com/office/drawing/2014/main" val="2219699952"/>
                    </a:ext>
                  </a:extLst>
                </a:gridCol>
                <a:gridCol w="2757055">
                  <a:extLst>
                    <a:ext uri="{9D8B030D-6E8A-4147-A177-3AD203B41FA5}">
                      <a16:colId xmlns:a16="http://schemas.microsoft.com/office/drawing/2014/main" val="1987347736"/>
                    </a:ext>
                  </a:extLst>
                </a:gridCol>
              </a:tblGrid>
              <a:tr h="4652489">
                <a:tc>
                  <a:txBody>
                    <a:bodyPr/>
                    <a:lstStyle/>
                    <a:p>
                      <a:pPr marL="0" lvl="0" indent="0" algn="ctr" rtl="0">
                        <a:lnSpc>
                          <a:spcPct val="115000"/>
                        </a:lnSpc>
                        <a:spcBef>
                          <a:spcPts val="0"/>
                        </a:spcBef>
                        <a:spcAft>
                          <a:spcPts val="0"/>
                        </a:spcAft>
                        <a:buNone/>
                      </a:pPr>
                      <a:r>
                        <a:rPr lang="en" sz="1300" b="1" dirty="0">
                          <a:solidFill>
                            <a:schemeClr val="tx1"/>
                          </a:solidFill>
                          <a:latin typeface="+mj-lt"/>
                          <a:ea typeface="Times New Roman"/>
                          <a:cs typeface="Times New Roman"/>
                          <a:sym typeface="Times New Roman"/>
                        </a:rPr>
                        <a:t>Opportunities:</a:t>
                      </a:r>
                      <a:endParaRPr sz="1300" b="1" dirty="0">
                        <a:solidFill>
                          <a:schemeClr val="tx1"/>
                        </a:solidFill>
                        <a:latin typeface="+mj-lt"/>
                        <a:ea typeface="Times New Roman"/>
                        <a:cs typeface="Times New Roman"/>
                        <a:sym typeface="Times New Roman"/>
                      </a:endParaRPr>
                    </a:p>
                    <a:p>
                      <a:pPr marL="0" lvl="0" indent="0" algn="ctr" rtl="0">
                        <a:lnSpc>
                          <a:spcPct val="115000"/>
                        </a:lnSpc>
                        <a:spcBef>
                          <a:spcPts val="0"/>
                        </a:spcBef>
                        <a:spcAft>
                          <a:spcPts val="0"/>
                        </a:spcAft>
                        <a:buNone/>
                      </a:pPr>
                      <a:endParaRPr sz="1100" b="1" dirty="0">
                        <a:solidFill>
                          <a:schemeClr val="tx1"/>
                        </a:solidFill>
                        <a:latin typeface="+mn-lt"/>
                        <a:ea typeface="Times New Roman"/>
                        <a:cs typeface="Times New Roman"/>
                        <a:sym typeface="Times New Roman"/>
                      </a:endParaRPr>
                    </a:p>
                    <a:p>
                      <a:pPr marL="0" lvl="0" indent="0" algn="l" rtl="0">
                        <a:lnSpc>
                          <a:spcPct val="115000"/>
                        </a:lnSpc>
                        <a:spcBef>
                          <a:spcPts val="0"/>
                        </a:spcBef>
                        <a:spcAft>
                          <a:spcPts val="0"/>
                        </a:spcAft>
                        <a:buNone/>
                      </a:pPr>
                      <a:r>
                        <a:rPr lang="en" sz="1200" dirty="0">
                          <a:solidFill>
                            <a:schemeClr val="tx1"/>
                          </a:solidFill>
                          <a:latin typeface="+mn-lt"/>
                          <a:ea typeface="Times New Roman"/>
                          <a:cs typeface="Times New Roman"/>
                          <a:sym typeface="Times New Roman"/>
                        </a:rPr>
                        <a:t>Taking that extra step to make sure Facebook and Twitter posts aren’t carbon copies of each other would be a great start to marking a difference between the two accounts.</a:t>
                      </a:r>
                      <a:endParaRPr sz="1200" dirty="0">
                        <a:solidFill>
                          <a:schemeClr val="tx1"/>
                        </a:solidFill>
                        <a:latin typeface="+mn-lt"/>
                        <a:ea typeface="Times New Roman"/>
                        <a:cs typeface="Times New Roman"/>
                        <a:sym typeface="Times New Roman"/>
                      </a:endParaRPr>
                    </a:p>
                    <a:p>
                      <a:pPr marL="0" lvl="0" indent="0" algn="l" rtl="0">
                        <a:lnSpc>
                          <a:spcPct val="115000"/>
                        </a:lnSpc>
                        <a:spcBef>
                          <a:spcPts val="0"/>
                        </a:spcBef>
                        <a:spcAft>
                          <a:spcPts val="0"/>
                        </a:spcAft>
                        <a:buNone/>
                      </a:pPr>
                      <a:endParaRPr sz="1200" dirty="0">
                        <a:solidFill>
                          <a:schemeClr val="tx1"/>
                        </a:solidFill>
                        <a:latin typeface="+mn-lt"/>
                        <a:ea typeface="Times New Roman"/>
                        <a:cs typeface="Times New Roman"/>
                        <a:sym typeface="Times New Roman"/>
                      </a:endParaRPr>
                    </a:p>
                    <a:p>
                      <a:pPr marL="0" lvl="0" indent="0" algn="l" rtl="0">
                        <a:lnSpc>
                          <a:spcPct val="115000"/>
                        </a:lnSpc>
                        <a:spcBef>
                          <a:spcPts val="0"/>
                        </a:spcBef>
                        <a:spcAft>
                          <a:spcPts val="0"/>
                        </a:spcAft>
                        <a:buNone/>
                      </a:pPr>
                      <a:r>
                        <a:rPr lang="en" sz="1200" dirty="0">
                          <a:solidFill>
                            <a:schemeClr val="tx1"/>
                          </a:solidFill>
                          <a:latin typeface="+mn-lt"/>
                          <a:ea typeface="Times New Roman"/>
                          <a:cs typeface="Times New Roman"/>
                          <a:sym typeface="Times New Roman"/>
                        </a:rPr>
                        <a:t>As for YouTube, it may be best to turn the existing channel into a hub, but also create other YouTube channels for a broader regional reach. Reaching out to different LEGO content creators worldwide would be a great way to launch this strategy.</a:t>
                      </a:r>
                      <a:endParaRPr sz="1200" dirty="0">
                        <a:solidFill>
                          <a:schemeClr val="tx1"/>
                        </a:solidFill>
                        <a:latin typeface="+mn-lt"/>
                        <a:ea typeface="Times New Roman"/>
                        <a:cs typeface="Times New Roman"/>
                        <a:sym typeface="Times New Roman"/>
                      </a:endParaRPr>
                    </a:p>
                    <a:p>
                      <a:pPr marL="0" lvl="0" indent="0" algn="l" rtl="0">
                        <a:lnSpc>
                          <a:spcPct val="115000"/>
                        </a:lnSpc>
                        <a:spcBef>
                          <a:spcPts val="0"/>
                        </a:spcBef>
                        <a:spcAft>
                          <a:spcPts val="0"/>
                        </a:spcAft>
                        <a:buNone/>
                      </a:pPr>
                      <a:endParaRPr sz="1200" dirty="0">
                        <a:solidFill>
                          <a:schemeClr val="tx1"/>
                        </a:solidFill>
                        <a:latin typeface="+mn-lt"/>
                        <a:ea typeface="Times New Roman"/>
                        <a:cs typeface="Times New Roman"/>
                        <a:sym typeface="Times New Roman"/>
                      </a:endParaRPr>
                    </a:p>
                    <a:p>
                      <a:pPr marL="0" lvl="0" indent="0" algn="l" rtl="0">
                        <a:lnSpc>
                          <a:spcPct val="115000"/>
                        </a:lnSpc>
                        <a:spcBef>
                          <a:spcPts val="0"/>
                        </a:spcBef>
                        <a:spcAft>
                          <a:spcPts val="0"/>
                        </a:spcAft>
                        <a:buNone/>
                      </a:pPr>
                      <a:r>
                        <a:rPr lang="en" sz="1200" dirty="0">
                          <a:solidFill>
                            <a:schemeClr val="tx1"/>
                          </a:solidFill>
                          <a:latin typeface="+mn-lt"/>
                          <a:ea typeface="Times New Roman"/>
                          <a:cs typeface="Times New Roman"/>
                          <a:sym typeface="Times New Roman"/>
                        </a:rPr>
                        <a:t>Another opportunity would be to jump into Tik Tok. Just doing a search for LEGO, the platform has a multitude of creators that feature other tips and tricks, building videos, and reviews of LEGO sets.</a:t>
                      </a:r>
                      <a:endParaRPr sz="1200" dirty="0">
                        <a:solidFill>
                          <a:schemeClr val="tx1"/>
                        </a:solidFill>
                        <a:latin typeface="+mn-lt"/>
                        <a:ea typeface="Times New Roman"/>
                        <a:cs typeface="Times New Roman"/>
                        <a:sym typeface="Times New Roman"/>
                      </a:endParaRPr>
                    </a:p>
                    <a:p>
                      <a:pPr marL="0" lvl="0" indent="0" algn="ctr" rtl="0">
                        <a:lnSpc>
                          <a:spcPct val="115000"/>
                        </a:lnSpc>
                        <a:spcBef>
                          <a:spcPts val="0"/>
                        </a:spcBef>
                        <a:spcAft>
                          <a:spcPts val="0"/>
                        </a:spcAft>
                        <a:buNone/>
                      </a:pPr>
                      <a:r>
                        <a:rPr lang="en" sz="1100" dirty="0">
                          <a:solidFill>
                            <a:schemeClr val="tx1"/>
                          </a:solidFill>
                          <a:latin typeface="Times New Roman"/>
                          <a:ea typeface="Times New Roman"/>
                          <a:cs typeface="Times New Roman"/>
                          <a:sym typeface="Times New Roman"/>
                        </a:rPr>
                        <a:t> </a:t>
                      </a:r>
                      <a:endParaRPr sz="1100" dirty="0">
                        <a:solidFill>
                          <a:schemeClr val="tx1"/>
                        </a:solidFill>
                        <a:latin typeface="Times New Roman"/>
                        <a:ea typeface="Times New Roman"/>
                        <a:cs typeface="Times New Roman"/>
                        <a:sym typeface="Times New Roman"/>
                      </a:endParaRPr>
                    </a:p>
                  </a:txBody>
                  <a:tcPr marL="68575" marR="6857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rtl="0">
                        <a:lnSpc>
                          <a:spcPct val="115000"/>
                        </a:lnSpc>
                        <a:spcBef>
                          <a:spcPts val="0"/>
                        </a:spcBef>
                        <a:spcAft>
                          <a:spcPts val="0"/>
                        </a:spcAft>
                        <a:buNone/>
                      </a:pPr>
                      <a:r>
                        <a:rPr lang="en" sz="1300" b="1" dirty="0">
                          <a:solidFill>
                            <a:schemeClr val="tx1"/>
                          </a:solidFill>
                          <a:latin typeface="+mj-lt"/>
                          <a:ea typeface="Times New Roman"/>
                          <a:cs typeface="Times New Roman"/>
                          <a:sym typeface="Times New Roman"/>
                        </a:rPr>
                        <a:t>Threats:</a:t>
                      </a:r>
                      <a:endParaRPr sz="1300" b="1" dirty="0">
                        <a:solidFill>
                          <a:schemeClr val="tx1"/>
                        </a:solidFill>
                        <a:latin typeface="+mj-lt"/>
                        <a:ea typeface="Times New Roman"/>
                        <a:cs typeface="Times New Roman"/>
                        <a:sym typeface="Times New Roman"/>
                      </a:endParaRPr>
                    </a:p>
                    <a:p>
                      <a:pPr marL="0" lvl="0" indent="0" algn="ctr" rtl="0">
                        <a:lnSpc>
                          <a:spcPct val="115000"/>
                        </a:lnSpc>
                        <a:spcBef>
                          <a:spcPts val="0"/>
                        </a:spcBef>
                        <a:spcAft>
                          <a:spcPts val="0"/>
                        </a:spcAft>
                        <a:buNone/>
                      </a:pPr>
                      <a:endParaRPr sz="1100" b="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1200" dirty="0">
                          <a:solidFill>
                            <a:schemeClr val="tx1"/>
                          </a:solidFill>
                          <a:latin typeface="+mn-lt"/>
                          <a:ea typeface="Times New Roman"/>
                          <a:cs typeface="Times New Roman"/>
                          <a:sym typeface="Times New Roman"/>
                        </a:rPr>
                        <a:t>Two common threats stand out for The LEGO Group. The first is that stereotype persists that LEGOs are just for boys, or that “cooler” LEGO sets are geared towards boys. (Up until a few years ago, Target used signs that said, “Building Sets,” and “Girls’ Building Sets” while separating LEGOs.)</a:t>
                      </a:r>
                      <a:endParaRPr sz="1200" dirty="0">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endParaRPr sz="1200" dirty="0">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r>
                        <a:rPr lang="en" sz="1200" dirty="0">
                          <a:solidFill>
                            <a:schemeClr val="tx1"/>
                          </a:solidFill>
                          <a:latin typeface="+mn-lt"/>
                          <a:ea typeface="Times New Roman"/>
                          <a:cs typeface="Times New Roman"/>
                          <a:sym typeface="Times New Roman"/>
                        </a:rPr>
                        <a:t>Another threat is public perception of price. There are many LEGO imitators on the market (Construx, and Mega Bloks being the big two) and the pricing for those is generally cheaper. Construx has partnerships with several big brands like Halo and Destiny (two extremely popular video games), Pokémon, Barbie, and even made Game of Thrones sets while the series was still on television.</a:t>
                      </a:r>
                      <a:endParaRPr sz="1200" dirty="0">
                        <a:solidFill>
                          <a:schemeClr val="tx1"/>
                        </a:solidFill>
                        <a:latin typeface="+mn-lt"/>
                        <a:ea typeface="Times New Roman"/>
                        <a:cs typeface="Times New Roman"/>
                        <a:sym typeface="Times New Roman"/>
                      </a:endParaRPr>
                    </a:p>
                    <a:p>
                      <a:pPr marL="0" lvl="0" indent="0" algn="just" rtl="0">
                        <a:lnSpc>
                          <a:spcPct val="115000"/>
                        </a:lnSpc>
                        <a:spcBef>
                          <a:spcPts val="0"/>
                        </a:spcBef>
                        <a:spcAft>
                          <a:spcPts val="0"/>
                        </a:spcAft>
                        <a:buNone/>
                      </a:pPr>
                      <a:r>
                        <a:rPr lang="en" sz="1200" dirty="0">
                          <a:solidFill>
                            <a:schemeClr val="tx1"/>
                          </a:solidFill>
                          <a:latin typeface="Times New Roman"/>
                          <a:ea typeface="Times New Roman"/>
                          <a:cs typeface="Times New Roman"/>
                          <a:sym typeface="Times New Roman"/>
                        </a:rPr>
                        <a:t> </a:t>
                      </a:r>
                      <a:endParaRPr sz="1200" dirty="0">
                        <a:solidFill>
                          <a:schemeClr val="tx1"/>
                        </a:solidFill>
                        <a:latin typeface="Times New Roman"/>
                        <a:ea typeface="Times New Roman"/>
                        <a:cs typeface="Times New Roman"/>
                        <a:sym typeface="Times New Roman"/>
                      </a:endParaRPr>
                    </a:p>
                  </a:txBody>
                  <a:tcPr marL="68575" marR="6857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772098"/>
                  </a:ext>
                </a:extLst>
              </a:tr>
            </a:tbl>
          </a:graphicData>
        </a:graphic>
      </p:graphicFrame>
    </p:spTree>
    <p:extLst>
      <p:ext uri="{BB962C8B-B14F-4D97-AF65-F5344CB8AC3E}">
        <p14:creationId xmlns:p14="http://schemas.microsoft.com/office/powerpoint/2010/main" val="12281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6"/>
        <p:cNvGrpSpPr/>
        <p:nvPr/>
      </p:nvGrpSpPr>
      <p:grpSpPr>
        <a:xfrm>
          <a:off x="0" y="0"/>
          <a:ext cx="0" cy="0"/>
          <a:chOff x="0" y="0"/>
          <a:chExt cx="0" cy="0"/>
        </a:xfrm>
      </p:grpSpPr>
      <p:sp>
        <p:nvSpPr>
          <p:cNvPr id="113" name="Rectangle 112">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Google Shape;107;p21"/>
          <p:cNvSpPr txBox="1">
            <a:spLocks noGrp="1"/>
          </p:cNvSpPr>
          <p:nvPr>
            <p:ph type="title"/>
          </p:nvPr>
        </p:nvSpPr>
        <p:spPr>
          <a:xfrm>
            <a:off x="492918" y="702533"/>
            <a:ext cx="2241198" cy="37384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300" b="1" spc="-120" dirty="0">
                <a:solidFill>
                  <a:srgbClr val="FFFFFF"/>
                </a:solidFill>
              </a:rPr>
              <a:t>Campaign Plan</a:t>
            </a:r>
          </a:p>
        </p:txBody>
      </p:sp>
      <p:sp>
        <p:nvSpPr>
          <p:cNvPr id="108" name="Google Shape;108;p21"/>
          <p:cNvSpPr txBox="1">
            <a:spLocks noGrp="1"/>
          </p:cNvSpPr>
          <p:nvPr>
            <p:ph type="body" idx="1"/>
          </p:nvPr>
        </p:nvSpPr>
        <p:spPr>
          <a:xfrm>
            <a:off x="3537228" y="493922"/>
            <a:ext cx="5111994" cy="4155653"/>
          </a:xfrm>
          <a:prstGeom prst="rect">
            <a:avLst/>
          </a:prstGeom>
        </p:spPr>
        <p:txBody>
          <a:bodyPr spcFirstLastPara="1" vert="horz" lIns="91440" tIns="45720" rIns="91440" bIns="45720" rtlCol="0" anchor="ctr" anchorCtr="0">
            <a:normAutofit fontScale="92500" lnSpcReduction="10000"/>
          </a:bodyPr>
          <a:lstStyle/>
          <a:p>
            <a:pPr defTabSz="914400">
              <a:spcAft>
                <a:spcPts val="600"/>
              </a:spcAft>
              <a:buClr>
                <a:srgbClr val="FFC000"/>
              </a:buClr>
              <a:buFont typeface="Arial" panose="020B0604020202020204" pitchFamily="34" charset="0"/>
              <a:buChar char="•"/>
            </a:pPr>
            <a:r>
              <a:rPr lang="en-US" sz="1700" dirty="0">
                <a:solidFill>
                  <a:schemeClr val="tx1">
                    <a:lumMod val="85000"/>
                    <a:lumOff val="15000"/>
                  </a:schemeClr>
                </a:solidFill>
              </a:rPr>
              <a:t>Goals</a:t>
            </a:r>
          </a:p>
          <a:p>
            <a:pPr lvl="1" defTabSz="914400">
              <a:spcAft>
                <a:spcPts val="600"/>
              </a:spcAft>
              <a:buClr>
                <a:srgbClr val="FFC000"/>
              </a:buClr>
              <a:buFont typeface="Arial" panose="020B0604020202020204" pitchFamily="34" charset="0"/>
              <a:buChar char="•"/>
            </a:pPr>
            <a:r>
              <a:rPr lang="en-US" sz="1300" dirty="0">
                <a:solidFill>
                  <a:schemeClr val="tx1">
                    <a:lumMod val="85000"/>
                    <a:lumOff val="15000"/>
                  </a:schemeClr>
                </a:solidFill>
              </a:rPr>
              <a:t>Break gender and age stereotypes</a:t>
            </a:r>
          </a:p>
          <a:p>
            <a:pPr lvl="1" defTabSz="914400">
              <a:spcAft>
                <a:spcPts val="600"/>
              </a:spcAft>
              <a:buClr>
                <a:srgbClr val="FFC000"/>
              </a:buClr>
              <a:buFont typeface="Arial" panose="020B0604020202020204" pitchFamily="34" charset="0"/>
              <a:buChar char="•"/>
            </a:pPr>
            <a:r>
              <a:rPr lang="en-US" sz="1300" dirty="0">
                <a:solidFill>
                  <a:schemeClr val="tx1">
                    <a:lumMod val="85000"/>
                    <a:lumOff val="15000"/>
                  </a:schemeClr>
                </a:solidFill>
              </a:rPr>
              <a:t>Work against the perception of LEGO’s being very expensive</a:t>
            </a:r>
          </a:p>
          <a:p>
            <a:pPr lvl="1" defTabSz="914400">
              <a:spcAft>
                <a:spcPts val="600"/>
              </a:spcAft>
              <a:buClr>
                <a:srgbClr val="FFC000"/>
              </a:buClr>
              <a:buFont typeface="Arial" panose="020B0604020202020204" pitchFamily="34" charset="0"/>
              <a:buChar char="•"/>
            </a:pPr>
            <a:r>
              <a:rPr lang="en-US" sz="1300" dirty="0">
                <a:solidFill>
                  <a:schemeClr val="tx1">
                    <a:lumMod val="85000"/>
                    <a:lumOff val="15000"/>
                  </a:schemeClr>
                </a:solidFill>
              </a:rPr>
              <a:t>Reorganize/recategorize YouTube channel layout</a:t>
            </a:r>
          </a:p>
          <a:p>
            <a:pPr lvl="1" defTabSz="914400">
              <a:spcAft>
                <a:spcPts val="600"/>
              </a:spcAft>
              <a:buClr>
                <a:srgbClr val="FFC000"/>
              </a:buClr>
              <a:buFont typeface="Arial" panose="020B0604020202020204" pitchFamily="34" charset="0"/>
              <a:buChar char="•"/>
            </a:pPr>
            <a:r>
              <a:rPr lang="en-US" sz="1300" dirty="0">
                <a:solidFill>
                  <a:schemeClr val="tx1">
                    <a:lumMod val="85000"/>
                    <a:lumOff val="15000"/>
                  </a:schemeClr>
                </a:solidFill>
              </a:rPr>
              <a:t>Increase awareness of LEGO podcasts</a:t>
            </a:r>
          </a:p>
          <a:p>
            <a:pPr lvl="1" defTabSz="914400">
              <a:spcAft>
                <a:spcPts val="600"/>
              </a:spcAft>
              <a:buClr>
                <a:srgbClr val="FFC000"/>
              </a:buClr>
              <a:buFont typeface="Arial" panose="020B0604020202020204" pitchFamily="34" charset="0"/>
              <a:buChar char="•"/>
            </a:pPr>
            <a:r>
              <a:rPr lang="en-US" sz="1300" dirty="0">
                <a:solidFill>
                  <a:schemeClr val="tx1">
                    <a:lumMod val="85000"/>
                    <a:lumOff val="15000"/>
                  </a:schemeClr>
                </a:solidFill>
              </a:rPr>
              <a:t>Doing all of the above will work into our final goal; increasing sales</a:t>
            </a:r>
          </a:p>
          <a:p>
            <a:pPr defTabSz="914400">
              <a:spcAft>
                <a:spcPts val="600"/>
              </a:spcAft>
              <a:buClr>
                <a:srgbClr val="FFC000"/>
              </a:buClr>
              <a:buFont typeface="Arial" panose="020B0604020202020204" pitchFamily="34" charset="0"/>
              <a:buChar char="•"/>
            </a:pPr>
            <a:r>
              <a:rPr lang="en-US" sz="1700" dirty="0">
                <a:solidFill>
                  <a:schemeClr val="tx1">
                    <a:lumMod val="85000"/>
                    <a:lumOff val="15000"/>
                  </a:schemeClr>
                </a:solidFill>
              </a:rPr>
              <a:t>Meeting Goals</a:t>
            </a:r>
          </a:p>
          <a:p>
            <a:pPr lvl="1" defTabSz="914400">
              <a:spcAft>
                <a:spcPts val="600"/>
              </a:spcAft>
              <a:buClr>
                <a:srgbClr val="FFC000"/>
              </a:buClr>
              <a:buFont typeface="Arial" panose="020B0604020202020204" pitchFamily="34" charset="0"/>
              <a:buChar char="•"/>
            </a:pPr>
            <a:r>
              <a:rPr lang="en-US" sz="1300" dirty="0">
                <a:solidFill>
                  <a:schemeClr val="tx1">
                    <a:lumMod val="85000"/>
                    <a:lumOff val="15000"/>
                  </a:schemeClr>
                </a:solidFill>
              </a:rPr>
              <a:t>Making new and better content</a:t>
            </a:r>
          </a:p>
          <a:p>
            <a:pPr lvl="2" defTabSz="914400">
              <a:spcAft>
                <a:spcPts val="600"/>
              </a:spcAft>
              <a:buClr>
                <a:srgbClr val="FFC000"/>
              </a:buClr>
              <a:buFont typeface="Arial" panose="020B0604020202020204" pitchFamily="34" charset="0"/>
              <a:buChar char="•"/>
            </a:pPr>
            <a:r>
              <a:rPr lang="en-US" sz="1300" dirty="0">
                <a:solidFill>
                  <a:schemeClr val="tx1">
                    <a:lumMod val="85000"/>
                    <a:lumOff val="15000"/>
                  </a:schemeClr>
                </a:solidFill>
              </a:rPr>
              <a:t>Example: Partnerships with female-led groups like Girls Make Games, for example</a:t>
            </a:r>
          </a:p>
          <a:p>
            <a:pPr lvl="2" defTabSz="914400">
              <a:spcAft>
                <a:spcPts val="600"/>
              </a:spcAft>
              <a:buClr>
                <a:srgbClr val="FFC000"/>
              </a:buClr>
              <a:buFont typeface="Arial" panose="020B0604020202020204" pitchFamily="34" charset="0"/>
              <a:buChar char="•"/>
            </a:pPr>
            <a:r>
              <a:rPr lang="en-US" sz="1300" dirty="0">
                <a:solidFill>
                  <a:schemeClr val="tx1">
                    <a:lumMod val="85000"/>
                    <a:lumOff val="15000"/>
                  </a:schemeClr>
                </a:solidFill>
              </a:rPr>
              <a:t>Example: Video series featuring LEGO sets under $100</a:t>
            </a:r>
          </a:p>
          <a:p>
            <a:pPr lvl="2" defTabSz="914400">
              <a:spcAft>
                <a:spcPts val="600"/>
              </a:spcAft>
              <a:buClr>
                <a:srgbClr val="FFC000"/>
              </a:buClr>
              <a:buFont typeface="Arial" panose="020B0604020202020204" pitchFamily="34" charset="0"/>
              <a:buChar char="•"/>
            </a:pPr>
            <a:r>
              <a:rPr lang="en-US" sz="1300" dirty="0">
                <a:solidFill>
                  <a:schemeClr val="tx1">
                    <a:lumMod val="85000"/>
                    <a:lumOff val="15000"/>
                  </a:schemeClr>
                </a:solidFill>
              </a:rPr>
              <a:t>Example: Utilizing different text and pictures for different social channels</a:t>
            </a:r>
          </a:p>
          <a:p>
            <a:pPr defTabSz="914400">
              <a:spcAft>
                <a:spcPts val="600"/>
              </a:spcAft>
              <a:buClr>
                <a:srgbClr val="FFC000"/>
              </a:buClr>
              <a:buFont typeface="Arial" panose="020B0604020202020204" pitchFamily="34" charset="0"/>
              <a:buChar char="•"/>
            </a:pPr>
            <a:r>
              <a:rPr lang="en-US" dirty="0">
                <a:solidFill>
                  <a:schemeClr val="tx1">
                    <a:lumMod val="85000"/>
                    <a:lumOff val="15000"/>
                  </a:schemeClr>
                </a:solidFill>
              </a:rPr>
              <a:t>Intended audience</a:t>
            </a:r>
          </a:p>
          <a:p>
            <a:pPr lvl="1" defTabSz="914400">
              <a:spcAft>
                <a:spcPts val="600"/>
              </a:spcAft>
              <a:buClr>
                <a:srgbClr val="FFC000"/>
              </a:buClr>
              <a:buFont typeface="Arial" panose="020B0604020202020204" pitchFamily="34" charset="0"/>
              <a:buChar char="•"/>
            </a:pPr>
            <a:r>
              <a:rPr lang="en-US" sz="1400" dirty="0">
                <a:solidFill>
                  <a:schemeClr val="tx1">
                    <a:lumMod val="85000"/>
                    <a:lumOff val="15000"/>
                  </a:schemeClr>
                </a:solidFill>
              </a:rPr>
              <a:t>LEGO does a great job of marketing for everyone, so we’re going to keep that up</a:t>
            </a:r>
          </a:p>
          <a:p>
            <a:pPr lvl="1" defTabSz="914400">
              <a:spcAft>
                <a:spcPts val="600"/>
              </a:spcAft>
              <a:buClr>
                <a:srgbClr val="FFC000"/>
              </a:buClr>
              <a:buFont typeface="Arial" panose="020B0604020202020204" pitchFamily="34" charset="0"/>
              <a:buChar char="•"/>
            </a:pPr>
            <a:r>
              <a:rPr lang="en-US" sz="1400" dirty="0">
                <a:solidFill>
                  <a:schemeClr val="tx1">
                    <a:lumMod val="85000"/>
                    <a:lumOff val="15000"/>
                  </a:schemeClr>
                </a:solidFill>
              </a:rPr>
              <a:t>Will have certain demographics for each platform that we learned in this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1000"/>
                                        <p:tgtEl>
                                          <p:spTgt spid="108">
                                            <p:txEl>
                                              <p:pRg st="0" end="0"/>
                                            </p:txEl>
                                          </p:spTgt>
                                        </p:tgtEl>
                                      </p:cBhvr>
                                    </p:animEffect>
                                    <p:anim calcmode="lin" valueType="num">
                                      <p:cBhvr>
                                        <p:cTn id="8" dur="10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1000"/>
                                        <p:tgtEl>
                                          <p:spTgt spid="108">
                                            <p:txEl>
                                              <p:pRg st="1" end="1"/>
                                            </p:txEl>
                                          </p:spTgt>
                                        </p:tgtEl>
                                      </p:cBhvr>
                                    </p:animEffect>
                                    <p:anim calcmode="lin" valueType="num">
                                      <p:cBhvr>
                                        <p:cTn id="13" dur="1000" fill="hold"/>
                                        <p:tgtEl>
                                          <p:spTgt spid="10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fade">
                                      <p:cBhvr>
                                        <p:cTn id="17" dur="1000"/>
                                        <p:tgtEl>
                                          <p:spTgt spid="108">
                                            <p:txEl>
                                              <p:pRg st="2" end="2"/>
                                            </p:txEl>
                                          </p:spTgt>
                                        </p:tgtEl>
                                      </p:cBhvr>
                                    </p:animEffect>
                                    <p:anim calcmode="lin" valueType="num">
                                      <p:cBhvr>
                                        <p:cTn id="18" dur="10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1000"/>
                                        <p:tgtEl>
                                          <p:spTgt spid="108">
                                            <p:txEl>
                                              <p:pRg st="3" end="3"/>
                                            </p:txEl>
                                          </p:spTgt>
                                        </p:tgtEl>
                                      </p:cBhvr>
                                    </p:animEffect>
                                    <p:anim calcmode="lin" valueType="num">
                                      <p:cBhvr>
                                        <p:cTn id="23" dur="10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8">
                                            <p:txEl>
                                              <p:pRg st="4" end="4"/>
                                            </p:txEl>
                                          </p:spTgt>
                                        </p:tgtEl>
                                        <p:attrNameLst>
                                          <p:attrName>style.visibility</p:attrName>
                                        </p:attrNameLst>
                                      </p:cBhvr>
                                      <p:to>
                                        <p:strVal val="visible"/>
                                      </p:to>
                                    </p:set>
                                    <p:animEffect transition="in" filter="fade">
                                      <p:cBhvr>
                                        <p:cTn id="27" dur="1000"/>
                                        <p:tgtEl>
                                          <p:spTgt spid="108">
                                            <p:txEl>
                                              <p:pRg st="4" end="4"/>
                                            </p:txEl>
                                          </p:spTgt>
                                        </p:tgtEl>
                                      </p:cBhvr>
                                    </p:animEffect>
                                    <p:anim calcmode="lin" valueType="num">
                                      <p:cBhvr>
                                        <p:cTn id="28" dur="1000" fill="hold"/>
                                        <p:tgtEl>
                                          <p:spTgt spid="10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1000"/>
                                        <p:tgtEl>
                                          <p:spTgt spid="108">
                                            <p:txEl>
                                              <p:pRg st="5" end="5"/>
                                            </p:txEl>
                                          </p:spTgt>
                                        </p:tgtEl>
                                      </p:cBhvr>
                                    </p:animEffect>
                                    <p:anim calcmode="lin" valueType="num">
                                      <p:cBhvr>
                                        <p:cTn id="33" dur="10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8">
                                            <p:txEl>
                                              <p:pRg st="6" end="6"/>
                                            </p:txEl>
                                          </p:spTgt>
                                        </p:tgtEl>
                                        <p:attrNameLst>
                                          <p:attrName>style.visibility</p:attrName>
                                        </p:attrNameLst>
                                      </p:cBhvr>
                                      <p:to>
                                        <p:strVal val="visible"/>
                                      </p:to>
                                    </p:set>
                                    <p:animEffect transition="in" filter="fade">
                                      <p:cBhvr>
                                        <p:cTn id="39" dur="1000"/>
                                        <p:tgtEl>
                                          <p:spTgt spid="108">
                                            <p:txEl>
                                              <p:pRg st="6" end="6"/>
                                            </p:txEl>
                                          </p:spTgt>
                                        </p:tgtEl>
                                      </p:cBhvr>
                                    </p:animEffect>
                                    <p:anim calcmode="lin" valueType="num">
                                      <p:cBhvr>
                                        <p:cTn id="40" dur="1000" fill="hold"/>
                                        <p:tgtEl>
                                          <p:spTgt spid="108">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08">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8">
                                            <p:txEl>
                                              <p:pRg st="7" end="7"/>
                                            </p:txEl>
                                          </p:spTgt>
                                        </p:tgtEl>
                                        <p:attrNameLst>
                                          <p:attrName>style.visibility</p:attrName>
                                        </p:attrNameLst>
                                      </p:cBhvr>
                                      <p:to>
                                        <p:strVal val="visible"/>
                                      </p:to>
                                    </p:set>
                                    <p:animEffect transition="in" filter="fade">
                                      <p:cBhvr>
                                        <p:cTn id="44" dur="1000"/>
                                        <p:tgtEl>
                                          <p:spTgt spid="108">
                                            <p:txEl>
                                              <p:pRg st="7" end="7"/>
                                            </p:txEl>
                                          </p:spTgt>
                                        </p:tgtEl>
                                      </p:cBhvr>
                                    </p:animEffect>
                                    <p:anim calcmode="lin" valueType="num">
                                      <p:cBhvr>
                                        <p:cTn id="45" dur="10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08">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8">
                                            <p:txEl>
                                              <p:pRg st="8" end="8"/>
                                            </p:txEl>
                                          </p:spTgt>
                                        </p:tgtEl>
                                        <p:attrNameLst>
                                          <p:attrName>style.visibility</p:attrName>
                                        </p:attrNameLst>
                                      </p:cBhvr>
                                      <p:to>
                                        <p:strVal val="visible"/>
                                      </p:to>
                                    </p:set>
                                    <p:animEffect transition="in" filter="fade">
                                      <p:cBhvr>
                                        <p:cTn id="49" dur="1000"/>
                                        <p:tgtEl>
                                          <p:spTgt spid="108">
                                            <p:txEl>
                                              <p:pRg st="8" end="8"/>
                                            </p:txEl>
                                          </p:spTgt>
                                        </p:tgtEl>
                                      </p:cBhvr>
                                    </p:animEffect>
                                    <p:anim calcmode="lin" valueType="num">
                                      <p:cBhvr>
                                        <p:cTn id="50" dur="1000" fill="hold"/>
                                        <p:tgtEl>
                                          <p:spTgt spid="108">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08">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8">
                                            <p:txEl>
                                              <p:pRg st="9" end="9"/>
                                            </p:txEl>
                                          </p:spTgt>
                                        </p:tgtEl>
                                        <p:attrNameLst>
                                          <p:attrName>style.visibility</p:attrName>
                                        </p:attrNameLst>
                                      </p:cBhvr>
                                      <p:to>
                                        <p:strVal val="visible"/>
                                      </p:to>
                                    </p:set>
                                    <p:animEffect transition="in" filter="fade">
                                      <p:cBhvr>
                                        <p:cTn id="54" dur="1000"/>
                                        <p:tgtEl>
                                          <p:spTgt spid="108">
                                            <p:txEl>
                                              <p:pRg st="9" end="9"/>
                                            </p:txEl>
                                          </p:spTgt>
                                        </p:tgtEl>
                                      </p:cBhvr>
                                    </p:animEffect>
                                    <p:anim calcmode="lin" valueType="num">
                                      <p:cBhvr>
                                        <p:cTn id="55" dur="10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08">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8">
                                            <p:txEl>
                                              <p:pRg st="10" end="10"/>
                                            </p:txEl>
                                          </p:spTgt>
                                        </p:tgtEl>
                                        <p:attrNameLst>
                                          <p:attrName>style.visibility</p:attrName>
                                        </p:attrNameLst>
                                      </p:cBhvr>
                                      <p:to>
                                        <p:strVal val="visible"/>
                                      </p:to>
                                    </p:set>
                                    <p:animEffect transition="in" filter="fade">
                                      <p:cBhvr>
                                        <p:cTn id="59" dur="1000"/>
                                        <p:tgtEl>
                                          <p:spTgt spid="108">
                                            <p:txEl>
                                              <p:pRg st="10" end="10"/>
                                            </p:txEl>
                                          </p:spTgt>
                                        </p:tgtEl>
                                      </p:cBhvr>
                                    </p:animEffect>
                                    <p:anim calcmode="lin" valueType="num">
                                      <p:cBhvr>
                                        <p:cTn id="60" dur="1000" fill="hold"/>
                                        <p:tgtEl>
                                          <p:spTgt spid="108">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0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08">
                                            <p:txEl>
                                              <p:pRg st="11" end="11"/>
                                            </p:txEl>
                                          </p:spTgt>
                                        </p:tgtEl>
                                        <p:attrNameLst>
                                          <p:attrName>style.visibility</p:attrName>
                                        </p:attrNameLst>
                                      </p:cBhvr>
                                      <p:to>
                                        <p:strVal val="visible"/>
                                      </p:to>
                                    </p:set>
                                    <p:animEffect transition="in" filter="fade">
                                      <p:cBhvr>
                                        <p:cTn id="66" dur="1000"/>
                                        <p:tgtEl>
                                          <p:spTgt spid="108">
                                            <p:txEl>
                                              <p:pRg st="11" end="11"/>
                                            </p:txEl>
                                          </p:spTgt>
                                        </p:tgtEl>
                                      </p:cBhvr>
                                    </p:animEffect>
                                    <p:anim calcmode="lin" valueType="num">
                                      <p:cBhvr>
                                        <p:cTn id="67" dur="1000" fill="hold"/>
                                        <p:tgtEl>
                                          <p:spTgt spid="108">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108">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08">
                                            <p:txEl>
                                              <p:pRg st="12" end="12"/>
                                            </p:txEl>
                                          </p:spTgt>
                                        </p:tgtEl>
                                        <p:attrNameLst>
                                          <p:attrName>style.visibility</p:attrName>
                                        </p:attrNameLst>
                                      </p:cBhvr>
                                      <p:to>
                                        <p:strVal val="visible"/>
                                      </p:to>
                                    </p:set>
                                    <p:animEffect transition="in" filter="fade">
                                      <p:cBhvr>
                                        <p:cTn id="71" dur="1000"/>
                                        <p:tgtEl>
                                          <p:spTgt spid="108">
                                            <p:txEl>
                                              <p:pRg st="12" end="12"/>
                                            </p:txEl>
                                          </p:spTgt>
                                        </p:tgtEl>
                                      </p:cBhvr>
                                    </p:animEffect>
                                    <p:anim calcmode="lin" valueType="num">
                                      <p:cBhvr>
                                        <p:cTn id="72" dur="1000" fill="hold"/>
                                        <p:tgtEl>
                                          <p:spTgt spid="108">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108">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8">
                                            <p:txEl>
                                              <p:pRg st="13" end="13"/>
                                            </p:txEl>
                                          </p:spTgt>
                                        </p:tgtEl>
                                        <p:attrNameLst>
                                          <p:attrName>style.visibility</p:attrName>
                                        </p:attrNameLst>
                                      </p:cBhvr>
                                      <p:to>
                                        <p:strVal val="visible"/>
                                      </p:to>
                                    </p:set>
                                    <p:animEffect transition="in" filter="fade">
                                      <p:cBhvr>
                                        <p:cTn id="76" dur="1000"/>
                                        <p:tgtEl>
                                          <p:spTgt spid="108">
                                            <p:txEl>
                                              <p:pRg st="13" end="13"/>
                                            </p:txEl>
                                          </p:spTgt>
                                        </p:tgtEl>
                                      </p:cBhvr>
                                    </p:animEffect>
                                    <p:anim calcmode="lin" valueType="num">
                                      <p:cBhvr>
                                        <p:cTn id="77" dur="1000" fill="hold"/>
                                        <p:tgtEl>
                                          <p:spTgt spid="108">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108">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build="p"/>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5</TotalTime>
  <Words>1900</Words>
  <Application>Microsoft Office PowerPoint</Application>
  <PresentationFormat>On-screen Show (16:9)</PresentationFormat>
  <Paragraphs>160</Paragraphs>
  <Slides>17</Slides>
  <Notes>17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 Light</vt:lpstr>
      <vt:lpstr>Times New Roman</vt:lpstr>
      <vt:lpstr>Arial</vt:lpstr>
      <vt:lpstr>Metropolitan</vt:lpstr>
      <vt:lpstr>PowerPoint Presentation</vt:lpstr>
      <vt:lpstr>The LEGO Group</vt:lpstr>
      <vt:lpstr>Introduction to The LEGO Group - Fast Facts!</vt:lpstr>
      <vt:lpstr>Introduction to The LEGO Group - Important Dates</vt:lpstr>
      <vt:lpstr>Current Social Media Presence</vt:lpstr>
      <vt:lpstr>Current Social Media Presence</vt:lpstr>
      <vt:lpstr>SWOT: Strengths And Weaknesses</vt:lpstr>
      <vt:lpstr>SWOT: Strengths And Weaknesses</vt:lpstr>
      <vt:lpstr>Campaign Plan</vt:lpstr>
      <vt:lpstr>Campaign Plan (Platforms)</vt:lpstr>
      <vt:lpstr>Campaign Plan (Platforms)</vt:lpstr>
      <vt:lpstr>Campaign Plan (Content Ideas)</vt:lpstr>
      <vt:lpstr>Video: Introduction and Build of the LEGO Bonsai Tree</vt:lpstr>
      <vt:lpstr>Article: “Reintroducing the Official LEGO Podcasts!”</vt:lpstr>
      <vt:lpstr>Pictures: Turned into Social Media Posts</vt:lpstr>
      <vt:lpstr>Infographic: LEGO Replay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Gorecki, Amanda</cp:lastModifiedBy>
  <cp:revision>3</cp:revision>
  <dcterms:modified xsi:type="dcterms:W3CDTF">2022-04-11T15:07:11Z</dcterms:modified>
</cp:coreProperties>
</file>